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 id="2147483660" r:id="rId3"/>
  </p:sldMasterIdLst>
  <p:notesMasterIdLst>
    <p:notesMasterId r:id="rId50"/>
  </p:notesMasterIdLst>
  <p:handoutMasterIdLst>
    <p:handoutMasterId r:id="rId51"/>
  </p:handoutMasterIdLst>
  <p:sldIdLst>
    <p:sldId id="1298" r:id="rId4"/>
    <p:sldId id="1301" r:id="rId5"/>
    <p:sldId id="2333" r:id="rId6"/>
    <p:sldId id="2410" r:id="rId7"/>
    <p:sldId id="2359" r:id="rId8"/>
    <p:sldId id="2363" r:id="rId9"/>
    <p:sldId id="2411" r:id="rId10"/>
    <p:sldId id="2319" r:id="rId11"/>
    <p:sldId id="2429" r:id="rId12"/>
    <p:sldId id="2432" r:id="rId13"/>
    <p:sldId id="2435" r:id="rId14"/>
    <p:sldId id="2428" r:id="rId15"/>
    <p:sldId id="2430" r:id="rId16"/>
    <p:sldId id="2427" r:id="rId17"/>
    <p:sldId id="2412" r:id="rId18"/>
    <p:sldId id="2436" r:id="rId19"/>
    <p:sldId id="2437" r:id="rId20"/>
    <p:sldId id="2441" r:id="rId21"/>
    <p:sldId id="2440" r:id="rId22"/>
    <p:sldId id="2438" r:id="rId23"/>
    <p:sldId id="2442" r:id="rId24"/>
    <p:sldId id="2445" r:id="rId25"/>
    <p:sldId id="2443" r:id="rId26"/>
    <p:sldId id="2439" r:id="rId27"/>
    <p:sldId id="2446" r:id="rId28"/>
    <p:sldId id="2424" r:id="rId29"/>
    <p:sldId id="2447" r:id="rId30"/>
    <p:sldId id="2448" r:id="rId31"/>
    <p:sldId id="2449" r:id="rId32"/>
    <p:sldId id="2458" r:id="rId33"/>
    <p:sldId id="2426" r:id="rId34"/>
    <p:sldId id="2452" r:id="rId35"/>
    <p:sldId id="2453" r:id="rId36"/>
    <p:sldId id="2454" r:id="rId37"/>
    <p:sldId id="2455" r:id="rId38"/>
    <p:sldId id="2413" r:id="rId39"/>
    <p:sldId id="2456" r:id="rId40"/>
    <p:sldId id="2457" r:id="rId41"/>
    <p:sldId id="2357" r:id="rId42"/>
    <p:sldId id="2358" r:id="rId43"/>
    <p:sldId id="2451" r:id="rId44"/>
    <p:sldId id="2434" r:id="rId45"/>
    <p:sldId id="2433" r:id="rId46"/>
    <p:sldId id="2423" r:id="rId47"/>
    <p:sldId id="2422" r:id="rId48"/>
    <p:sldId id="2421" r:id="rId49"/>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0D"/>
    <a:srgbClr val="FFFFCC"/>
    <a:srgbClr val="F8FFB7"/>
    <a:srgbClr val="FFFFA9"/>
    <a:srgbClr val="FFCC66"/>
    <a:srgbClr val="CC0A0C"/>
    <a:srgbClr val="FFFFFF"/>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73" autoAdjust="0"/>
    <p:restoredTop sz="94732" autoAdjust="0"/>
  </p:normalViewPr>
  <p:slideViewPr>
    <p:cSldViewPr>
      <p:cViewPr>
        <p:scale>
          <a:sx n="112" d="100"/>
          <a:sy n="112" d="100"/>
        </p:scale>
        <p:origin x="-584" y="-1344"/>
      </p:cViewPr>
      <p:guideLst>
        <p:guide orient="horz" pos="2160"/>
        <p:guide pos="2880"/>
      </p:guideLst>
    </p:cSldViewPr>
  </p:slideViewPr>
  <p:outlineViewPr>
    <p:cViewPr>
      <p:scale>
        <a:sx n="33" d="100"/>
        <a:sy n="33" d="100"/>
      </p:scale>
      <p:origin x="0" y="3800"/>
    </p:cViewPr>
  </p:outlineViewPr>
  <p:notesTextViewPr>
    <p:cViewPr>
      <p:scale>
        <a:sx n="100" d="100"/>
        <a:sy n="100" d="100"/>
      </p:scale>
      <p:origin x="0" y="0"/>
    </p:cViewPr>
  </p:notesTextViewPr>
  <p:sorterViewPr>
    <p:cViewPr>
      <p:scale>
        <a:sx n="115" d="100"/>
        <a:sy n="115" d="100"/>
      </p:scale>
      <p:origin x="0" y="50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1"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83972"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3"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873BAC10-6CF4-BD4D-B8FC-A748BC84C6E1}" type="slidenum">
              <a:rPr lang="en-US"/>
              <a:pPr>
                <a:defRPr/>
              </a:pPr>
              <a:t>‹#›</a:t>
            </a:fld>
            <a:endParaRPr lang="en-US"/>
          </a:p>
        </p:txBody>
      </p:sp>
    </p:spTree>
    <p:extLst>
      <p:ext uri="{BB962C8B-B14F-4D97-AF65-F5344CB8AC3E}">
        <p14:creationId xmlns:p14="http://schemas.microsoft.com/office/powerpoint/2010/main" val="4120840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466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072808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798524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0571326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5A69E6B-C78A-AB4D-B0E3-E8B86D30D9E8}" type="datetimeFigureOut">
              <a:rPr lang="en-US"/>
              <a:pPr>
                <a:defRPr/>
              </a:pPr>
              <a:t>12/21/13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B6C4FF8-93AA-824F-B5CB-0DE1FB90B9D4}" type="slidenum">
              <a:rPr lang="en-US"/>
              <a:pPr>
                <a:defRPr/>
              </a:pPr>
              <a:t>‹#›</a:t>
            </a:fld>
            <a:endParaRPr lang="en-US"/>
          </a:p>
        </p:txBody>
      </p:sp>
    </p:spTree>
    <p:extLst>
      <p:ext uri="{BB962C8B-B14F-4D97-AF65-F5344CB8AC3E}">
        <p14:creationId xmlns:p14="http://schemas.microsoft.com/office/powerpoint/2010/main" val="1509472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E71E14-CB1A-C340-A5EA-6D621487B8C8}" type="datetimeFigureOut">
              <a:rPr lang="en-US"/>
              <a:pPr>
                <a:defRPr/>
              </a:pPr>
              <a:t>12/21/13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09871B-3BC2-AA4B-A2C9-E910B795C91B}" type="slidenum">
              <a:rPr lang="en-US"/>
              <a:pPr>
                <a:defRPr/>
              </a:pPr>
              <a:t>‹#›</a:t>
            </a:fld>
            <a:endParaRPr lang="en-US"/>
          </a:p>
        </p:txBody>
      </p:sp>
    </p:spTree>
    <p:extLst>
      <p:ext uri="{BB962C8B-B14F-4D97-AF65-F5344CB8AC3E}">
        <p14:creationId xmlns:p14="http://schemas.microsoft.com/office/powerpoint/2010/main" val="3744953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CE25EE0-BB21-D941-BD38-A3A9E9BFFCAA}" type="datetimeFigureOut">
              <a:rPr lang="en-US"/>
              <a:pPr>
                <a:defRPr/>
              </a:pPr>
              <a:t>12/21/13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73812B3-9B26-F145-81C7-3761840950B3}" type="slidenum">
              <a:rPr lang="en-US"/>
              <a:pPr>
                <a:defRPr/>
              </a:pPr>
              <a:t>‹#›</a:t>
            </a:fld>
            <a:endParaRPr lang="en-US"/>
          </a:p>
        </p:txBody>
      </p:sp>
    </p:spTree>
    <p:extLst>
      <p:ext uri="{BB962C8B-B14F-4D97-AF65-F5344CB8AC3E}">
        <p14:creationId xmlns:p14="http://schemas.microsoft.com/office/powerpoint/2010/main" val="2176720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3A20FF6-228D-244F-916D-E5E4B5F1AADE}" type="datetimeFigureOut">
              <a:rPr lang="en-US"/>
              <a:pPr>
                <a:defRPr/>
              </a:pPr>
              <a:t>12/21/13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37AB984-FE7B-3B41-889D-7E743E553697}" type="slidenum">
              <a:rPr lang="en-US"/>
              <a:pPr>
                <a:defRPr/>
              </a:pPr>
              <a:t>‹#›</a:t>
            </a:fld>
            <a:endParaRPr lang="en-US"/>
          </a:p>
        </p:txBody>
      </p:sp>
    </p:spTree>
    <p:extLst>
      <p:ext uri="{BB962C8B-B14F-4D97-AF65-F5344CB8AC3E}">
        <p14:creationId xmlns:p14="http://schemas.microsoft.com/office/powerpoint/2010/main" val="1385803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8D33AD4-CD14-1F4B-A9CB-38BAA2D25F09}" type="datetimeFigureOut">
              <a:rPr lang="en-US"/>
              <a:pPr>
                <a:defRPr/>
              </a:pPr>
              <a:t>12/21/13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9388CA6-CB3C-1B47-B0E3-28FBCD05010B}" type="slidenum">
              <a:rPr lang="en-US"/>
              <a:pPr>
                <a:defRPr/>
              </a:pPr>
              <a:t>‹#›</a:t>
            </a:fld>
            <a:endParaRPr lang="en-US"/>
          </a:p>
        </p:txBody>
      </p:sp>
    </p:spTree>
    <p:extLst>
      <p:ext uri="{BB962C8B-B14F-4D97-AF65-F5344CB8AC3E}">
        <p14:creationId xmlns:p14="http://schemas.microsoft.com/office/powerpoint/2010/main" val="4094600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78831803-D18A-A040-9D71-AD0A5D03AF66}" type="datetimeFigureOut">
              <a:rPr lang="en-US"/>
              <a:pPr>
                <a:defRPr/>
              </a:pPr>
              <a:t>12/21/13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AFAFEAD-1B8C-5F4A-B023-355726D28830}" type="slidenum">
              <a:rPr lang="en-US"/>
              <a:pPr>
                <a:defRPr/>
              </a:pPr>
              <a:t>‹#›</a:t>
            </a:fld>
            <a:endParaRPr lang="en-US"/>
          </a:p>
        </p:txBody>
      </p:sp>
    </p:spTree>
    <p:extLst>
      <p:ext uri="{BB962C8B-B14F-4D97-AF65-F5344CB8AC3E}">
        <p14:creationId xmlns:p14="http://schemas.microsoft.com/office/powerpoint/2010/main" val="235706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9BC2A24F-8597-AB43-988C-09EB50160BE9}" type="datetimeFigureOut">
              <a:rPr lang="en-US"/>
              <a:pPr>
                <a:defRPr/>
              </a:pPr>
              <a:t>12/21/13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0B4FC45-F942-3C4B-ACD4-E5B82879CE5B}" type="slidenum">
              <a:rPr lang="en-US"/>
              <a:pPr>
                <a:defRPr/>
              </a:pPr>
              <a:t>‹#›</a:t>
            </a:fld>
            <a:endParaRPr lang="en-US"/>
          </a:p>
        </p:txBody>
      </p:sp>
    </p:spTree>
    <p:extLst>
      <p:ext uri="{BB962C8B-B14F-4D97-AF65-F5344CB8AC3E}">
        <p14:creationId xmlns:p14="http://schemas.microsoft.com/office/powerpoint/2010/main" val="2097634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871D356-3372-004A-A50F-33F115C288AD}" type="datetimeFigureOut">
              <a:rPr lang="en-US"/>
              <a:pPr>
                <a:defRPr/>
              </a:pPr>
              <a:t>12/21/13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F6EC1D-0195-EC47-88F8-108A697D0807}" type="slidenum">
              <a:rPr lang="en-US"/>
              <a:pPr>
                <a:defRPr/>
              </a:pPr>
              <a:t>‹#›</a:t>
            </a:fld>
            <a:endParaRPr lang="en-US"/>
          </a:p>
        </p:txBody>
      </p:sp>
    </p:spTree>
    <p:extLst>
      <p:ext uri="{BB962C8B-B14F-4D97-AF65-F5344CB8AC3E}">
        <p14:creationId xmlns:p14="http://schemas.microsoft.com/office/powerpoint/2010/main" val="3240273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4748066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5207FE2-88CB-7744-8875-36325658A55D}" type="datetimeFigureOut">
              <a:rPr lang="en-US"/>
              <a:pPr>
                <a:defRPr/>
              </a:pPr>
              <a:t>12/21/13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E41C72C-5764-3A4B-BCA4-7860BFC4833B}" type="slidenum">
              <a:rPr lang="en-US"/>
              <a:pPr>
                <a:defRPr/>
              </a:pPr>
              <a:t>‹#›</a:t>
            </a:fld>
            <a:endParaRPr lang="en-US"/>
          </a:p>
        </p:txBody>
      </p:sp>
    </p:spTree>
    <p:extLst>
      <p:ext uri="{BB962C8B-B14F-4D97-AF65-F5344CB8AC3E}">
        <p14:creationId xmlns:p14="http://schemas.microsoft.com/office/powerpoint/2010/main" val="3461164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20CB84-D37B-ED44-91B0-C5FD8A2E73E6}" type="datetimeFigureOut">
              <a:rPr lang="en-US"/>
              <a:pPr>
                <a:defRPr/>
              </a:pPr>
              <a:t>12/21/13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8F2A780-3035-4141-AD0D-69A2110C2F31}" type="slidenum">
              <a:rPr lang="en-US"/>
              <a:pPr>
                <a:defRPr/>
              </a:pPr>
              <a:t>‹#›</a:t>
            </a:fld>
            <a:endParaRPr lang="en-US"/>
          </a:p>
        </p:txBody>
      </p:sp>
    </p:spTree>
    <p:extLst>
      <p:ext uri="{BB962C8B-B14F-4D97-AF65-F5344CB8AC3E}">
        <p14:creationId xmlns:p14="http://schemas.microsoft.com/office/powerpoint/2010/main" val="3676591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0CA8C-D5EB-CF4D-85FE-48B0EF92A79B}" type="datetimeFigureOut">
              <a:rPr lang="en-US"/>
              <a:pPr>
                <a:defRPr/>
              </a:pPr>
              <a:t>12/21/13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6888213-D5DC-E14E-9959-6FBA98E46C31}" type="slidenum">
              <a:rPr lang="en-US"/>
              <a:pPr>
                <a:defRPr/>
              </a:pPr>
              <a:t>‹#›</a:t>
            </a:fld>
            <a:endParaRPr lang="en-US"/>
          </a:p>
        </p:txBody>
      </p:sp>
    </p:spTree>
    <p:extLst>
      <p:ext uri="{BB962C8B-B14F-4D97-AF65-F5344CB8AC3E}">
        <p14:creationId xmlns:p14="http://schemas.microsoft.com/office/powerpoint/2010/main" val="3294738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8F7EBB-9060-8645-A583-7E2397395E9B}" type="datetimeFigureOut">
              <a:rPr lang="en-US"/>
              <a:pPr>
                <a:defRPr/>
              </a:pPr>
              <a:t>12/21/13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51B2F50-8B58-824F-AD2F-D46020ED18DD}" type="slidenum">
              <a:rPr lang="en-US"/>
              <a:pPr>
                <a:defRPr/>
              </a:pPr>
              <a:t>‹#›</a:t>
            </a:fld>
            <a:endParaRPr lang="en-US"/>
          </a:p>
        </p:txBody>
      </p:sp>
    </p:spTree>
    <p:extLst>
      <p:ext uri="{BB962C8B-B14F-4D97-AF65-F5344CB8AC3E}">
        <p14:creationId xmlns:p14="http://schemas.microsoft.com/office/powerpoint/2010/main" val="1907414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7A59302-C1B4-F643-8A01-DD098F83DCF4}" type="datetimeFigureOut">
              <a:rPr lang="en-US"/>
              <a:pPr>
                <a:defRPr/>
              </a:pPr>
              <a:t>12/21/13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5861933-263F-D64E-A61C-7C770854FD86}" type="slidenum">
              <a:rPr lang="en-US"/>
              <a:pPr>
                <a:defRPr/>
              </a:pPr>
              <a:t>‹#›</a:t>
            </a:fld>
            <a:endParaRPr lang="en-US"/>
          </a:p>
        </p:txBody>
      </p:sp>
    </p:spTree>
    <p:extLst>
      <p:ext uri="{BB962C8B-B14F-4D97-AF65-F5344CB8AC3E}">
        <p14:creationId xmlns:p14="http://schemas.microsoft.com/office/powerpoint/2010/main" val="14254612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9E6D8AB-BCD2-A647-A378-B9B2ED2F1F8C}" type="datetimeFigureOut">
              <a:rPr lang="en-US"/>
              <a:pPr>
                <a:defRPr/>
              </a:pPr>
              <a:t>12/21/13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EEC7BDA-C8CC-E340-9CAC-91B8111AD2CC}" type="slidenum">
              <a:rPr lang="en-US"/>
              <a:pPr>
                <a:defRPr/>
              </a:pPr>
              <a:t>‹#›</a:t>
            </a:fld>
            <a:endParaRPr lang="en-US"/>
          </a:p>
        </p:txBody>
      </p:sp>
    </p:spTree>
    <p:extLst>
      <p:ext uri="{BB962C8B-B14F-4D97-AF65-F5344CB8AC3E}">
        <p14:creationId xmlns:p14="http://schemas.microsoft.com/office/powerpoint/2010/main" val="336520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4F60FF17-2946-2745-96A9-3D2C322E9D9B}" type="datetimeFigureOut">
              <a:rPr lang="en-US"/>
              <a:pPr>
                <a:defRPr/>
              </a:pPr>
              <a:t>12/21/13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6EE64F2-0457-9F46-AF0C-6E3A7B241F77}" type="slidenum">
              <a:rPr lang="en-US"/>
              <a:pPr>
                <a:defRPr/>
              </a:pPr>
              <a:t>‹#›</a:t>
            </a:fld>
            <a:endParaRPr lang="en-US"/>
          </a:p>
        </p:txBody>
      </p:sp>
    </p:spTree>
    <p:extLst>
      <p:ext uri="{BB962C8B-B14F-4D97-AF65-F5344CB8AC3E}">
        <p14:creationId xmlns:p14="http://schemas.microsoft.com/office/powerpoint/2010/main" val="2916879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666A6F8-C60F-4940-AA15-93EBD388CDBC}" type="datetimeFigureOut">
              <a:rPr lang="en-US"/>
              <a:pPr>
                <a:defRPr/>
              </a:pPr>
              <a:t>12/21/13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03A51AC-599C-DC48-B271-C02543AFF45F}" type="slidenum">
              <a:rPr lang="en-US"/>
              <a:pPr>
                <a:defRPr/>
              </a:pPr>
              <a:t>‹#›</a:t>
            </a:fld>
            <a:endParaRPr lang="en-US"/>
          </a:p>
        </p:txBody>
      </p:sp>
    </p:spTree>
    <p:extLst>
      <p:ext uri="{BB962C8B-B14F-4D97-AF65-F5344CB8AC3E}">
        <p14:creationId xmlns:p14="http://schemas.microsoft.com/office/powerpoint/2010/main" val="2063301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B9BB2FAE-B150-A449-BB1B-9A85F3A0FD05}" type="datetimeFigureOut">
              <a:rPr lang="en-US"/>
              <a:pPr>
                <a:defRPr/>
              </a:pPr>
              <a:t>12/21/13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E693169-BD00-2646-9278-98C6D39704CC}" type="slidenum">
              <a:rPr lang="en-US"/>
              <a:pPr>
                <a:defRPr/>
              </a:pPr>
              <a:t>‹#›</a:t>
            </a:fld>
            <a:endParaRPr lang="en-US"/>
          </a:p>
        </p:txBody>
      </p:sp>
    </p:spTree>
    <p:extLst>
      <p:ext uri="{BB962C8B-B14F-4D97-AF65-F5344CB8AC3E}">
        <p14:creationId xmlns:p14="http://schemas.microsoft.com/office/powerpoint/2010/main" val="3369624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DDABA974-E2B9-EF48-8E7A-491245BB66B9}" type="datetimeFigureOut">
              <a:rPr lang="en-US"/>
              <a:pPr>
                <a:defRPr/>
              </a:pPr>
              <a:t>12/21/13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F7F5101-8E13-9F44-A35F-F79EAAE9C113}" type="slidenum">
              <a:rPr lang="en-US"/>
              <a:pPr>
                <a:defRPr/>
              </a:pPr>
              <a:t>‹#›</a:t>
            </a:fld>
            <a:endParaRPr lang="en-US"/>
          </a:p>
        </p:txBody>
      </p:sp>
    </p:spTree>
    <p:extLst>
      <p:ext uri="{BB962C8B-B14F-4D97-AF65-F5344CB8AC3E}">
        <p14:creationId xmlns:p14="http://schemas.microsoft.com/office/powerpoint/2010/main" val="244382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8449204"/>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32414134-2776-6048-918A-21559751D255}" type="datetimeFigureOut">
              <a:rPr lang="en-US"/>
              <a:pPr>
                <a:defRPr/>
              </a:pPr>
              <a:t>12/21/13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FBA73BD-11E4-6748-97AC-4355CBAED719}" type="slidenum">
              <a:rPr lang="en-US"/>
              <a:pPr>
                <a:defRPr/>
              </a:pPr>
              <a:t>‹#›</a:t>
            </a:fld>
            <a:endParaRPr lang="en-US"/>
          </a:p>
        </p:txBody>
      </p:sp>
    </p:spTree>
    <p:extLst>
      <p:ext uri="{BB962C8B-B14F-4D97-AF65-F5344CB8AC3E}">
        <p14:creationId xmlns:p14="http://schemas.microsoft.com/office/powerpoint/2010/main" val="3421239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1A38367-E441-A44B-9384-E77FE770A92E}" type="datetimeFigureOut">
              <a:rPr lang="en-US"/>
              <a:pPr>
                <a:defRPr/>
              </a:pPr>
              <a:t>12/21/13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2919D87-EEDA-8542-BD64-D8202D68C1BE}" type="slidenum">
              <a:rPr lang="en-US"/>
              <a:pPr>
                <a:defRPr/>
              </a:pPr>
              <a:t>‹#›</a:t>
            </a:fld>
            <a:endParaRPr lang="en-US"/>
          </a:p>
        </p:txBody>
      </p:sp>
    </p:spTree>
    <p:extLst>
      <p:ext uri="{BB962C8B-B14F-4D97-AF65-F5344CB8AC3E}">
        <p14:creationId xmlns:p14="http://schemas.microsoft.com/office/powerpoint/2010/main" val="692312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5499CD8-034C-4446-AA8B-507C8B852381}" type="datetimeFigureOut">
              <a:rPr lang="en-US"/>
              <a:pPr>
                <a:defRPr/>
              </a:pPr>
              <a:t>12/21/13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ADFC7D3-91E9-6148-BA5E-38CADFA2B8E5}" type="slidenum">
              <a:rPr lang="en-US"/>
              <a:pPr>
                <a:defRPr/>
              </a:pPr>
              <a:t>‹#›</a:t>
            </a:fld>
            <a:endParaRPr lang="en-US"/>
          </a:p>
        </p:txBody>
      </p:sp>
    </p:spTree>
    <p:extLst>
      <p:ext uri="{BB962C8B-B14F-4D97-AF65-F5344CB8AC3E}">
        <p14:creationId xmlns:p14="http://schemas.microsoft.com/office/powerpoint/2010/main" val="1712256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7859BE7-0B7F-0148-8A34-9B46B2DA63DF}" type="datetimeFigureOut">
              <a:rPr lang="en-US"/>
              <a:pPr>
                <a:defRPr/>
              </a:pPr>
              <a:t>12/21/13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FF9EE7E-5A74-4E4C-AF25-54022D21807C}" type="slidenum">
              <a:rPr lang="en-US"/>
              <a:pPr>
                <a:defRPr/>
              </a:pPr>
              <a:t>‹#›</a:t>
            </a:fld>
            <a:endParaRPr lang="en-US"/>
          </a:p>
        </p:txBody>
      </p:sp>
    </p:spTree>
    <p:extLst>
      <p:ext uri="{BB962C8B-B14F-4D97-AF65-F5344CB8AC3E}">
        <p14:creationId xmlns:p14="http://schemas.microsoft.com/office/powerpoint/2010/main" val="158612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683822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65564608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85933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368097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961492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309900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19"/>
          <p:cNvSpPr txBox="1">
            <a:spLocks noChangeArrowheads="1"/>
          </p:cNvSpPr>
          <p:nvPr/>
        </p:nvSpPr>
        <p:spPr bwMode="auto">
          <a:xfrm>
            <a:off x="631825" y="1668463"/>
            <a:ext cx="7978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z="3600" smtClean="0">
              <a:solidFill>
                <a:srgbClr val="FFFFFF"/>
              </a:solidFill>
              <a:latin typeface="B Frutiger Bold" charset="0"/>
            </a:endParaRPr>
          </a:p>
        </p:txBody>
      </p:sp>
      <p:sp>
        <p:nvSpPr>
          <p:cNvPr id="1027" name="Text Box 21"/>
          <p:cNvSpPr txBox="1">
            <a:spLocks noChangeArrowheads="1"/>
          </p:cNvSpPr>
          <p:nvPr/>
        </p:nvSpPr>
        <p:spPr bwMode="auto">
          <a:xfrm>
            <a:off x="593725" y="153035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mtClean="0">
              <a:latin typeface="Times" charset="0"/>
            </a:endParaRPr>
          </a:p>
        </p:txBody>
      </p:sp>
      <p:sp>
        <p:nvSpPr>
          <p:cNvPr id="1028" name="Text Box 22"/>
          <p:cNvSpPr txBox="1">
            <a:spLocks noChangeArrowheads="1"/>
          </p:cNvSpPr>
          <p:nvPr/>
        </p:nvSpPr>
        <p:spPr bwMode="auto">
          <a:xfrm>
            <a:off x="555625" y="1744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endParaRPr lang="en-US" smtClean="0">
              <a:latin typeface="Times" charset="0"/>
            </a:endParaRPr>
          </a:p>
        </p:txBody>
      </p:sp>
      <p:sp>
        <p:nvSpPr>
          <p:cNvPr id="1029" name="Rectangle 35"/>
          <p:cNvSpPr>
            <a:spLocks noChangeArrowheads="1"/>
          </p:cNvSpPr>
          <p:nvPr userDrawn="1"/>
        </p:nvSpPr>
        <p:spPr bwMode="auto">
          <a:xfrm>
            <a:off x="685800" y="3810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endParaRPr lang="en-US" sz="4400" b="1" i="1">
              <a:latin typeface="BL Frutiger Black" charset="0"/>
            </a:endParaRPr>
          </a:p>
        </p:txBody>
      </p:sp>
    </p:spTree>
  </p:cSld>
  <p:clrMap bg1="dk2" tx1="lt1" bg2="dk1"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ransition xmlns:p14="http://schemas.microsoft.com/office/powerpoint/2010/main"/>
  <p:txStyles>
    <p:titleStyle>
      <a:lvl1pPr algn="ctr" rtl="0" eaLnBrk="0" fontAlgn="base" hangingPunct="0">
        <a:lnSpc>
          <a:spcPct val="110000"/>
        </a:lnSpc>
        <a:spcBef>
          <a:spcPct val="0"/>
        </a:spcBef>
        <a:spcAft>
          <a:spcPct val="0"/>
        </a:spcAft>
        <a:defRPr sz="4400" b="1" i="1">
          <a:solidFill>
            <a:schemeClr val="tx1"/>
          </a:solidFill>
          <a:latin typeface="+mj-lt"/>
          <a:ea typeface="ＭＳ Ｐゴシック" charset="0"/>
          <a:cs typeface="ＭＳ Ｐゴシック" charset="0"/>
        </a:defRPr>
      </a:lvl1pPr>
      <a:lvl2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2pPr>
      <a:lvl3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3pPr>
      <a:lvl4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4pPr>
      <a:lvl5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5pPr>
      <a:lvl6pPr marL="457200" algn="ctr" rtl="0" eaLnBrk="0" fontAlgn="base" hangingPunct="0">
        <a:lnSpc>
          <a:spcPct val="110000"/>
        </a:lnSpc>
        <a:spcBef>
          <a:spcPct val="0"/>
        </a:spcBef>
        <a:spcAft>
          <a:spcPct val="0"/>
        </a:spcAft>
        <a:defRPr sz="4400" b="1" i="1">
          <a:solidFill>
            <a:schemeClr val="tx1"/>
          </a:solidFill>
          <a:latin typeface="BL Frutiger Black" charset="0"/>
        </a:defRPr>
      </a:lvl6pPr>
      <a:lvl7pPr marL="914400" algn="ctr" rtl="0" eaLnBrk="0" fontAlgn="base" hangingPunct="0">
        <a:lnSpc>
          <a:spcPct val="110000"/>
        </a:lnSpc>
        <a:spcBef>
          <a:spcPct val="0"/>
        </a:spcBef>
        <a:spcAft>
          <a:spcPct val="0"/>
        </a:spcAft>
        <a:defRPr sz="4400" b="1" i="1">
          <a:solidFill>
            <a:schemeClr val="tx1"/>
          </a:solidFill>
          <a:latin typeface="BL Frutiger Black" charset="0"/>
        </a:defRPr>
      </a:lvl7pPr>
      <a:lvl8pPr marL="1371600" algn="ctr" rtl="0" eaLnBrk="0" fontAlgn="base" hangingPunct="0">
        <a:lnSpc>
          <a:spcPct val="110000"/>
        </a:lnSpc>
        <a:spcBef>
          <a:spcPct val="0"/>
        </a:spcBef>
        <a:spcAft>
          <a:spcPct val="0"/>
        </a:spcAft>
        <a:defRPr sz="4400" b="1" i="1">
          <a:solidFill>
            <a:schemeClr val="tx1"/>
          </a:solidFill>
          <a:latin typeface="BL Frutiger Black" charset="0"/>
        </a:defRPr>
      </a:lvl8pPr>
      <a:lvl9pPr marL="1828800" algn="ctr" rtl="0" eaLnBrk="0" fontAlgn="base" hangingPunct="0">
        <a:lnSpc>
          <a:spcPct val="110000"/>
        </a:lnSpc>
        <a:spcBef>
          <a:spcPct val="0"/>
        </a:spcBef>
        <a:spcAft>
          <a:spcPct val="0"/>
        </a:spcAft>
        <a:defRPr sz="4400" b="1" i="1">
          <a:solidFill>
            <a:schemeClr val="tx1"/>
          </a:solidFill>
          <a:latin typeface="BL Frutiger Black" charset="0"/>
        </a:defRPr>
      </a:lvl9pPr>
    </p:titleStyle>
    <p:bodyStyle>
      <a:lvl1pPr marL="342900" indent="-342900" algn="l" rtl="0" eaLnBrk="0" fontAlgn="base" hangingPunct="0">
        <a:spcBef>
          <a:spcPct val="20000"/>
        </a:spcBef>
        <a:spcAft>
          <a:spcPct val="0"/>
        </a:spcAft>
        <a:buClr>
          <a:schemeClr val="tx2"/>
        </a:buClr>
        <a:buChar char="•"/>
        <a:defRPr sz="3600">
          <a:solidFill>
            <a:srgbClr val="FFFFFF"/>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Char char="–"/>
        <a:defRPr sz="3200">
          <a:solidFill>
            <a:srgbClr val="FFFFFF"/>
          </a:solidFill>
          <a:latin typeface="+mn-lt"/>
          <a:ea typeface="ＭＳ Ｐゴシック" charset="-128"/>
        </a:defRPr>
      </a:lvl2pPr>
      <a:lvl3pPr marL="1143000" indent="-228600" algn="l" rtl="0" eaLnBrk="0" fontAlgn="base" hangingPunct="0">
        <a:spcBef>
          <a:spcPct val="20000"/>
        </a:spcBef>
        <a:spcAft>
          <a:spcPct val="0"/>
        </a:spcAft>
        <a:buClr>
          <a:schemeClr val="tx2"/>
        </a:buClr>
        <a:buChar char="•"/>
        <a:defRPr sz="2800">
          <a:solidFill>
            <a:srgbClr val="FFFFFF"/>
          </a:solidFill>
          <a:latin typeface="+mn-lt"/>
          <a:ea typeface="ＭＳ Ｐゴシック" charset="-128"/>
        </a:defRPr>
      </a:lvl3pPr>
      <a:lvl4pPr marL="1600200" indent="-228600" algn="l" rtl="0" eaLnBrk="0" fontAlgn="base" hangingPunct="0">
        <a:spcBef>
          <a:spcPct val="20000"/>
        </a:spcBef>
        <a:spcAft>
          <a:spcPct val="0"/>
        </a:spcAft>
        <a:buClr>
          <a:schemeClr val="tx2"/>
        </a:buClr>
        <a:buChar char="–"/>
        <a:defRPr sz="2400">
          <a:solidFill>
            <a:srgbClr val="FFFFFF"/>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5pPr>
      <a:lvl6pPr marL="25146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6pPr>
      <a:lvl7pPr marL="29718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7pPr>
      <a:lvl8pPr marL="34290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8pPr>
      <a:lvl9pPr marL="38862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userDrawn="1"/>
        </p:nvSpPr>
        <p:spPr bwMode="auto">
          <a:xfrm>
            <a:off x="-28575"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Luke 1:1-4</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9" name="Text Box 3"/>
          <p:cNvSpPr txBox="1">
            <a:spLocks noChangeArrowheads="1"/>
          </p:cNvSpPr>
          <p:nvPr userDrawn="1"/>
        </p:nvSpPr>
        <p:spPr bwMode="auto">
          <a:xfrm>
            <a:off x="733425" y="1120775"/>
            <a:ext cx="8229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Inasmuch as many have taken in hand to set in order a narrative of those things which have been fulfilled among us,</a:t>
            </a:r>
          </a:p>
          <a:p>
            <a:pPr algn="l">
              <a:defRPr/>
            </a:pPr>
            <a:r>
              <a:rPr lang="en-US" sz="3200" dirty="0" smtClean="0">
                <a:solidFill>
                  <a:srgbClr val="FFFFCC"/>
                </a:solidFill>
                <a:latin typeface="Frutiger 57Cn" charset="0"/>
              </a:rPr>
              <a:t>2 just as those who from the beginning were eyewitnesses and ministers of the word delivered them to us,</a:t>
            </a:r>
          </a:p>
          <a:p>
            <a:pPr algn="l">
              <a:defRPr/>
            </a:pPr>
            <a:r>
              <a:rPr lang="en-US" sz="3200" dirty="0" smtClean="0">
                <a:solidFill>
                  <a:srgbClr val="FFFFCC"/>
                </a:solidFill>
                <a:latin typeface="Frutiger 57Cn" charset="0"/>
              </a:rPr>
              <a:t>3 it seemed good to me also, having had perfect understanding of all things from the very first, to write to you an orderly account, most excellent </a:t>
            </a:r>
            <a:r>
              <a:rPr lang="en-US" sz="3200" dirty="0" err="1" smtClean="0">
                <a:solidFill>
                  <a:srgbClr val="FFFFCC"/>
                </a:solidFill>
                <a:latin typeface="Frutiger 57Cn" charset="0"/>
              </a:rPr>
              <a:t>Theophilus</a:t>
            </a:r>
            <a:r>
              <a:rPr lang="en-US" sz="3200" dirty="0" smtClean="0">
                <a:solidFill>
                  <a:srgbClr val="FFFFCC"/>
                </a:solidFill>
                <a:latin typeface="Frutiger 57Cn" charset="0"/>
              </a:rPr>
              <a:t>,</a:t>
            </a:r>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Picture 8"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userDrawn="1"/>
        </p:nvSpPr>
        <p:spPr bwMode="auto">
          <a:xfrm>
            <a:off x="0"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Verse reference here</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11" name="Text Box 3"/>
          <p:cNvSpPr txBox="1">
            <a:spLocks noChangeArrowheads="1"/>
          </p:cNvSpPr>
          <p:nvPr userDrawn="1"/>
        </p:nvSpPr>
        <p:spPr bwMode="auto">
          <a:xfrm>
            <a:off x="762000" y="1120775"/>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verses here</a:t>
            </a:r>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4" name="Picture 3" descr="capernaumSynDraw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81424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1:29-34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29  Now as soon as they had come out of the synagogue, they entered the house of Simon and Andrew, with James and John.</a:t>
            </a:r>
          </a:p>
          <a:p>
            <a:pPr algn="l"/>
            <a:r>
              <a:rPr lang="en-US" sz="3200" dirty="0" smtClean="0">
                <a:latin typeface="Frutiger 57Cn"/>
                <a:cs typeface="Frutiger 57Cn"/>
              </a:rPr>
              <a:t>30  But </a:t>
            </a:r>
            <a:r>
              <a:rPr lang="en-US" sz="3200" dirty="0">
                <a:latin typeface="Frutiger 57Cn"/>
                <a:cs typeface="Frutiger 57Cn"/>
              </a:rPr>
              <a:t>Simon’s wife’s mother lay sick with a fever</a:t>
            </a:r>
            <a:r>
              <a:rPr lang="en-US" sz="3200" dirty="0" smtClean="0">
                <a:latin typeface="Frutiger 57Cn"/>
                <a:cs typeface="Frutiger 57Cn"/>
              </a:rPr>
              <a:t>, and </a:t>
            </a:r>
            <a:r>
              <a:rPr lang="en-US" sz="3200" dirty="0">
                <a:latin typeface="Frutiger 57Cn"/>
                <a:cs typeface="Frutiger 57Cn"/>
              </a:rPr>
              <a:t>they told Him about her at once.</a:t>
            </a:r>
          </a:p>
          <a:p>
            <a:pPr algn="l"/>
            <a:r>
              <a:rPr lang="en-US" sz="3200" dirty="0" smtClean="0">
                <a:latin typeface="Frutiger 57Cn"/>
                <a:cs typeface="Frutiger 57Cn"/>
              </a:rPr>
              <a:t>31  So </a:t>
            </a:r>
            <a:r>
              <a:rPr lang="en-US" sz="3200" dirty="0">
                <a:latin typeface="Frutiger 57Cn"/>
                <a:cs typeface="Frutiger 57Cn"/>
              </a:rPr>
              <a:t>He came and took her by the hand and lifted her up, and immediately the fever left her. </a:t>
            </a:r>
            <a:r>
              <a:rPr lang="en-US" sz="3200" dirty="0" smtClean="0">
                <a:latin typeface="Frutiger 57Cn"/>
                <a:cs typeface="Frutiger 57Cn"/>
              </a:rPr>
              <a:t>And she </a:t>
            </a:r>
            <a:r>
              <a:rPr lang="en-US" sz="3200" dirty="0">
                <a:latin typeface="Frutiger 57Cn"/>
                <a:cs typeface="Frutiger 57Cn"/>
              </a:rPr>
              <a:t>served them</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7900246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3" name="Picture 2" descr="image.ax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905032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5" name="Picture 4" descr="18 Capernaum - Church of the House of Pe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67088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5" name="Picture 4" descr="30 Capernaum+054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095" y="0"/>
            <a:ext cx="10349095" cy="6858000"/>
          </a:xfrm>
          <a:prstGeom prst="rect">
            <a:avLst/>
          </a:prstGeom>
        </p:spPr>
      </p:pic>
    </p:spTree>
    <p:extLst>
      <p:ext uri="{BB962C8B-B14F-4D97-AF65-F5344CB8AC3E}">
        <p14:creationId xmlns:p14="http://schemas.microsoft.com/office/powerpoint/2010/main" val="9956416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1:35-39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35  Now </a:t>
            </a:r>
            <a:r>
              <a:rPr lang="en-US" sz="3200" dirty="0">
                <a:latin typeface="Frutiger 57Cn"/>
                <a:cs typeface="Frutiger 57Cn"/>
              </a:rPr>
              <a:t>in the morning, having risen a long while before daylight, He went out and departed to a solitary place; and there He prayed</a:t>
            </a:r>
            <a:r>
              <a:rPr lang="en-US" sz="3200" dirty="0" smtClean="0">
                <a:latin typeface="Frutiger 57Cn"/>
                <a:cs typeface="Frutiger 57Cn"/>
              </a:rPr>
              <a:t>.</a:t>
            </a:r>
          </a:p>
          <a:p>
            <a:pPr algn="l"/>
            <a:r>
              <a:rPr lang="en-US" sz="3200" dirty="0">
                <a:latin typeface="Frutiger 57Cn"/>
                <a:cs typeface="Frutiger 57Cn"/>
              </a:rPr>
              <a:t>36  And Simon and those who were with Him searched for Him.</a:t>
            </a:r>
          </a:p>
          <a:p>
            <a:pPr algn="l"/>
            <a:r>
              <a:rPr lang="en-US" sz="3200" dirty="0">
                <a:latin typeface="Frutiger 57Cn"/>
                <a:cs typeface="Frutiger 57Cn"/>
              </a:rPr>
              <a:t>37  When they found Him, they said to Him, “Everyone is looking for You.”</a:t>
            </a:r>
          </a:p>
        </p:txBody>
      </p:sp>
    </p:spTree>
    <p:extLst>
      <p:ext uri="{BB962C8B-B14F-4D97-AF65-F5344CB8AC3E}">
        <p14:creationId xmlns:p14="http://schemas.microsoft.com/office/powerpoint/2010/main" val="1991826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1:35-39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38  But He said to them, “Let us go into the next towns, that I may preach there also, because for this purpose I have come forth.”</a:t>
            </a:r>
          </a:p>
          <a:p>
            <a:pPr algn="l"/>
            <a:r>
              <a:rPr lang="en-US" sz="3200" dirty="0">
                <a:latin typeface="Frutiger 57Cn"/>
                <a:cs typeface="Frutiger 57Cn"/>
              </a:rPr>
              <a:t>39  And He was preaching in their synagogues throughout all Galilee, and casting out demons.</a:t>
            </a:r>
          </a:p>
        </p:txBody>
      </p:sp>
    </p:spTree>
    <p:extLst>
      <p:ext uri="{BB962C8B-B14F-4D97-AF65-F5344CB8AC3E}">
        <p14:creationId xmlns:p14="http://schemas.microsoft.com/office/powerpoint/2010/main" val="9830609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4:23-25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23  And Jesus went about all Galilee, teaching in their synagogues, preaching the gospel of the kingdom, and healing all kinds of sickness and all kinds of disease among the people.</a:t>
            </a:r>
          </a:p>
          <a:p>
            <a:pPr algn="l"/>
            <a:r>
              <a:rPr lang="en-US" sz="3200" dirty="0" smtClean="0">
                <a:latin typeface="Frutiger 57Cn"/>
                <a:cs typeface="Frutiger 57Cn"/>
              </a:rPr>
              <a:t>24  Then </a:t>
            </a:r>
            <a:r>
              <a:rPr lang="en-US" sz="3200" dirty="0">
                <a:latin typeface="Frutiger 57Cn"/>
                <a:cs typeface="Frutiger 57Cn"/>
              </a:rPr>
              <a:t>His fame went throughout all Syria; and they brought to Him all sick people who were afflicted with various diseases and torments, and those who were demon-possessed, epileptics, and paralytics; and He healed them.</a:t>
            </a:r>
          </a:p>
          <a:p>
            <a:pPr algn="l"/>
            <a:endParaRPr lang="en-US" sz="3200" dirty="0">
              <a:latin typeface="Frutiger 57Cn"/>
              <a:cs typeface="Frutiger 57Cn"/>
            </a:endParaRPr>
          </a:p>
        </p:txBody>
      </p:sp>
    </p:spTree>
    <p:extLst>
      <p:ext uri="{BB962C8B-B14F-4D97-AF65-F5344CB8AC3E}">
        <p14:creationId xmlns:p14="http://schemas.microsoft.com/office/powerpoint/2010/main" val="25977305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4:23-25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25  </a:t>
            </a:r>
            <a:r>
              <a:rPr lang="en-US" sz="3200" dirty="0">
                <a:latin typeface="Frutiger 57Cn"/>
                <a:cs typeface="Frutiger 57Cn"/>
              </a:rPr>
              <a:t>Great multitudes followed Him—from Galilee, and from Decapolis, Jerusalem, Judea, and beyond the Jordan.</a:t>
            </a:r>
          </a:p>
          <a:p>
            <a:pPr algn="l"/>
            <a:endParaRPr lang="en-US" sz="3200" dirty="0">
              <a:latin typeface="Frutiger 57Cn"/>
              <a:cs typeface="Frutiger 57Cn"/>
            </a:endParaRPr>
          </a:p>
        </p:txBody>
      </p:sp>
    </p:spTree>
    <p:extLst>
      <p:ext uri="{BB962C8B-B14F-4D97-AF65-F5344CB8AC3E}">
        <p14:creationId xmlns:p14="http://schemas.microsoft.com/office/powerpoint/2010/main" val="30544296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4:23-25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25  </a:t>
            </a:r>
            <a:r>
              <a:rPr lang="en-US" sz="3200" dirty="0">
                <a:latin typeface="Frutiger 57Cn"/>
                <a:cs typeface="Frutiger 57Cn"/>
              </a:rPr>
              <a:t>Great multitudes followed Him—from Galilee, and from Decapolis, Jerusalem, Judea, and beyond the Jordan.</a:t>
            </a:r>
          </a:p>
          <a:p>
            <a:pPr algn="l"/>
            <a:endParaRPr lang="en-US" sz="3200" dirty="0">
              <a:latin typeface="Frutiger 57Cn"/>
              <a:cs typeface="Frutiger 57Cn"/>
            </a:endParaRPr>
          </a:p>
        </p:txBody>
      </p:sp>
      <p:pic>
        <p:nvPicPr>
          <p:cNvPr id="5" name="Picture 4" descr="map_viamaris.jpg"/>
          <p:cNvPicPr>
            <a:picLocks noChangeAspect="1"/>
          </p:cNvPicPr>
          <p:nvPr/>
        </p:nvPicPr>
        <p:blipFill rotWithShape="1">
          <a:blip r:embed="rId3">
            <a:extLst>
              <a:ext uri="{28A0092B-C50C-407E-A947-70E740481C1C}">
                <a14:useLocalDpi xmlns:a14="http://schemas.microsoft.com/office/drawing/2010/main" val="0"/>
              </a:ext>
            </a:extLst>
          </a:blip>
          <a:srcRect l="46709" t="2432" r="1810" b="30292"/>
          <a:stretch/>
        </p:blipFill>
        <p:spPr>
          <a:xfrm>
            <a:off x="2971800" y="2378612"/>
            <a:ext cx="4354422" cy="4479388"/>
          </a:xfrm>
          <a:prstGeom prst="rect">
            <a:avLst/>
          </a:prstGeom>
        </p:spPr>
      </p:pic>
    </p:spTree>
    <p:extLst>
      <p:ext uri="{BB962C8B-B14F-4D97-AF65-F5344CB8AC3E}">
        <p14:creationId xmlns:p14="http://schemas.microsoft.com/office/powerpoint/2010/main" val="23905072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0" y="1106219"/>
            <a:ext cx="9144000" cy="4842864"/>
          </a:xfrm>
          <a:prstGeom prst="rect">
            <a:avLst/>
          </a:prstGeom>
          <a:noFill/>
          <a:ln w="12700">
            <a:noFill/>
            <a:miter lim="800000"/>
            <a:headEnd type="none" w="sm" len="sm"/>
            <a:tailEnd type="none" w="sm" len="sm"/>
          </a:ln>
          <a:effectLst>
            <a:outerShdw blurRad="63500" dist="38099" dir="2700000" algn="ctr" rotWithShape="0">
              <a:schemeClr val="bg1">
                <a:alpha val="74998"/>
              </a:schemeClr>
            </a:outerShdw>
          </a:effectLst>
        </p:spPr>
        <p:txBody>
          <a:bodyPr anchor="b">
            <a:spAutoFit/>
          </a:bodyPr>
          <a:lstStyle/>
          <a:p>
            <a:pPr>
              <a:lnSpc>
                <a:spcPct val="90000"/>
              </a:lnSpc>
              <a:defRPr/>
            </a:pPr>
            <a:r>
              <a:rPr lang="en-US" sz="7200" b="1" dirty="0" smtClean="0">
                <a:latin typeface="Papyrus" charset="0"/>
              </a:rPr>
              <a:t>The Gospels</a:t>
            </a:r>
          </a:p>
          <a:p>
            <a:pPr>
              <a:lnSpc>
                <a:spcPct val="90000"/>
              </a:lnSpc>
              <a:defRPr/>
            </a:pPr>
            <a:endParaRPr lang="en-US" sz="5400" b="1" dirty="0" smtClean="0">
              <a:latin typeface="Papyrus" charset="0"/>
            </a:endParaRPr>
          </a:p>
          <a:p>
            <a:pPr>
              <a:lnSpc>
                <a:spcPct val="90000"/>
              </a:lnSpc>
              <a:defRPr/>
            </a:pPr>
            <a:r>
              <a:rPr lang="en-US" sz="5400" b="1" dirty="0" smtClean="0">
                <a:latin typeface="Papyrus" charset="0"/>
              </a:rPr>
              <a:t>Jesus Heals Peter’s </a:t>
            </a:r>
            <a:br>
              <a:rPr lang="en-US" sz="5400" b="1" dirty="0" smtClean="0">
                <a:latin typeface="Papyrus" charset="0"/>
              </a:rPr>
            </a:br>
            <a:r>
              <a:rPr lang="en-US" sz="5400" b="1" dirty="0" smtClean="0">
                <a:latin typeface="Papyrus" charset="0"/>
              </a:rPr>
              <a:t>Mother-in-Law, Tours Galilee, Heals a Leper</a:t>
            </a:r>
          </a:p>
          <a:p>
            <a:pPr>
              <a:lnSpc>
                <a:spcPct val="90000"/>
              </a:lnSpc>
              <a:defRPr/>
            </a:pPr>
            <a:endParaRPr lang="en-US" sz="5400" b="1" dirty="0" smtClean="0">
              <a:latin typeface="Papyru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Leviticus 13:1-3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The LORD said to Moses and Aaron,</a:t>
            </a:r>
          </a:p>
          <a:p>
            <a:pPr algn="l"/>
            <a:r>
              <a:rPr lang="en-US" sz="3200" dirty="0" smtClean="0">
                <a:latin typeface="Frutiger 57Cn"/>
                <a:cs typeface="Frutiger 57Cn"/>
              </a:rPr>
              <a:t>2  “</a:t>
            </a:r>
            <a:r>
              <a:rPr lang="en-US" sz="3200" dirty="0">
                <a:latin typeface="Frutiger 57Cn"/>
                <a:cs typeface="Frutiger 57Cn"/>
              </a:rPr>
              <a:t>When anyone has a swelling or a rash or a bright spot on his skin that may become an infectious skin disease, he must be brought to Aaron the priest or to one of his sons who is a priest.</a:t>
            </a:r>
          </a:p>
          <a:p>
            <a:pPr algn="l"/>
            <a:r>
              <a:rPr lang="en-US" sz="3200" dirty="0" smtClean="0">
                <a:latin typeface="Frutiger 57Cn"/>
                <a:cs typeface="Frutiger 57Cn"/>
              </a:rPr>
              <a:t>3  The </a:t>
            </a:r>
            <a:r>
              <a:rPr lang="en-US" sz="3200" dirty="0">
                <a:latin typeface="Frutiger 57Cn"/>
                <a:cs typeface="Frutiger 57Cn"/>
              </a:rPr>
              <a:t>priest is to examine the sore on his skin, and if the hair in the sore has turned white and the sore appears to be more than skin deep, it is an infectious skin disease. When the priest examines him, he shall pronounce him ceremonially unclean.</a:t>
            </a:r>
          </a:p>
        </p:txBody>
      </p:sp>
    </p:spTree>
    <p:extLst>
      <p:ext uri="{BB962C8B-B14F-4D97-AF65-F5344CB8AC3E}">
        <p14:creationId xmlns:p14="http://schemas.microsoft.com/office/powerpoint/2010/main" val="41930067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Leviticus 13:45-46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45  “The person with such an infectious disease must wear torn clothes, let his hair be unkempt, cover the lower part of his face and cry out, ‘Unclean! Unclean!’</a:t>
            </a:r>
          </a:p>
          <a:p>
            <a:pPr algn="l"/>
            <a:r>
              <a:rPr lang="en-US" sz="3200" dirty="0">
                <a:latin typeface="Frutiger 57Cn"/>
                <a:cs typeface="Frutiger 57Cn"/>
              </a:rPr>
              <a:t>46  As long as he has the infection he remains unclean. He must live alone; he must live outside the camp.</a:t>
            </a:r>
          </a:p>
        </p:txBody>
      </p:sp>
    </p:spTree>
    <p:extLst>
      <p:ext uri="{BB962C8B-B14F-4D97-AF65-F5344CB8AC3E}">
        <p14:creationId xmlns:p14="http://schemas.microsoft.com/office/powerpoint/2010/main" val="1740957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5" name="Picture 4" descr="440px-Lepros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0359" y="0"/>
            <a:ext cx="5037596" cy="6858000"/>
          </a:xfrm>
          <a:prstGeom prst="rect">
            <a:avLst/>
          </a:prstGeom>
        </p:spPr>
      </p:pic>
    </p:spTree>
    <p:extLst>
      <p:ext uri="{BB962C8B-B14F-4D97-AF65-F5344CB8AC3E}">
        <p14:creationId xmlns:p14="http://schemas.microsoft.com/office/powerpoint/2010/main" val="1865066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00px-Lepers,_Tahiti_(189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273" y="0"/>
            <a:ext cx="9975273" cy="6858000"/>
          </a:xfrm>
          <a:prstGeom prst="rect">
            <a:avLst/>
          </a:prstGeom>
        </p:spPr>
      </p:pic>
    </p:spTree>
    <p:extLst>
      <p:ext uri="{BB962C8B-B14F-4D97-AF65-F5344CB8AC3E}">
        <p14:creationId xmlns:p14="http://schemas.microsoft.com/office/powerpoint/2010/main" val="4188093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1:40-45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40  Now </a:t>
            </a:r>
            <a:r>
              <a:rPr lang="en-US" sz="3200" dirty="0">
                <a:latin typeface="Frutiger 57Cn"/>
                <a:cs typeface="Frutiger 57Cn"/>
              </a:rPr>
              <a:t>a leper came to Him, imploring Him, kneeling down to Him and saying to Him, “If You are willing, You can make me clean.”</a:t>
            </a:r>
          </a:p>
          <a:p>
            <a:pPr algn="l"/>
            <a:r>
              <a:rPr lang="en-US" sz="3200" dirty="0" smtClean="0">
                <a:latin typeface="Frutiger 57Cn"/>
                <a:cs typeface="Frutiger 57Cn"/>
              </a:rPr>
              <a:t>41  Then </a:t>
            </a:r>
            <a:r>
              <a:rPr lang="en-US" sz="3200" dirty="0">
                <a:latin typeface="Frutiger 57Cn"/>
                <a:cs typeface="Frutiger 57Cn"/>
              </a:rPr>
              <a:t>Jesus, moved with compassion, stretched out His hand and touched him, and said to him, “I am willing; be cleansed.”</a:t>
            </a:r>
          </a:p>
          <a:p>
            <a:pPr algn="l"/>
            <a:r>
              <a:rPr lang="en-US" sz="3200" dirty="0" smtClean="0">
                <a:latin typeface="Frutiger 57Cn"/>
                <a:cs typeface="Frutiger 57Cn"/>
              </a:rPr>
              <a:t>42  As </a:t>
            </a:r>
            <a:r>
              <a:rPr lang="en-US" sz="3200" dirty="0">
                <a:latin typeface="Frutiger 57Cn"/>
                <a:cs typeface="Frutiger 57Cn"/>
              </a:rPr>
              <a:t>soon as He had spoken, immediately the leprosy left him, and he was </a:t>
            </a:r>
            <a:r>
              <a:rPr lang="en-US" sz="3200" dirty="0" smtClean="0">
                <a:latin typeface="Frutiger 57Cn"/>
                <a:cs typeface="Frutiger 57Cn"/>
              </a:rPr>
              <a:t>cleansed.</a:t>
            </a:r>
          </a:p>
        </p:txBody>
      </p:sp>
    </p:spTree>
    <p:extLst>
      <p:ext uri="{BB962C8B-B14F-4D97-AF65-F5344CB8AC3E}">
        <p14:creationId xmlns:p14="http://schemas.microsoft.com/office/powerpoint/2010/main" val="3614276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1:40-45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43  And </a:t>
            </a:r>
            <a:r>
              <a:rPr lang="en-US" sz="3200" dirty="0">
                <a:latin typeface="Frutiger 57Cn"/>
                <a:cs typeface="Frutiger 57Cn"/>
              </a:rPr>
              <a:t>He strictly warned him and sent him away at once</a:t>
            </a:r>
            <a:r>
              <a:rPr lang="en-US" sz="3200" dirty="0" smtClean="0">
                <a:latin typeface="Frutiger 57Cn"/>
                <a:cs typeface="Frutiger 57Cn"/>
              </a:rPr>
              <a:t>,</a:t>
            </a:r>
          </a:p>
          <a:p>
            <a:pPr algn="l"/>
            <a:r>
              <a:rPr lang="en-US" sz="3200" dirty="0" smtClean="0">
                <a:latin typeface="Frutiger 57Cn"/>
                <a:cs typeface="Frutiger 57Cn"/>
              </a:rPr>
              <a:t>44  and </a:t>
            </a:r>
            <a:r>
              <a:rPr lang="en-US" sz="3200" dirty="0">
                <a:latin typeface="Frutiger 57Cn"/>
                <a:cs typeface="Frutiger 57Cn"/>
              </a:rPr>
              <a:t>said to him, “See that you say nothing to anyone; but go your way, show yourself to the priest, and offer for your cleansing those things which Moses commanded, as a testimony to them.</a:t>
            </a:r>
            <a:r>
              <a:rPr lang="en-US" sz="3200" dirty="0" smtClean="0">
                <a:latin typeface="Frutiger 57Cn"/>
                <a:cs typeface="Frutiger 57Cn"/>
              </a:rPr>
              <a:t>”</a:t>
            </a:r>
          </a:p>
          <a:p>
            <a:pPr algn="l"/>
            <a:r>
              <a:rPr lang="en-US" sz="3200" dirty="0" smtClean="0">
                <a:latin typeface="Frutiger 57Cn"/>
                <a:cs typeface="Frutiger 57Cn"/>
              </a:rPr>
              <a:t>45  However</a:t>
            </a:r>
            <a:r>
              <a:rPr lang="en-US" sz="3200" dirty="0">
                <a:latin typeface="Frutiger 57Cn"/>
                <a:cs typeface="Frutiger 57Cn"/>
              </a:rPr>
              <a:t>, he went out and began to proclaim it freely, and to spread the matter, so that Jesus could no longer openly enter the city, but was outside in deserted places; and they came to Him from every direction</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391671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4" name="Picture 3" descr="Jesus' ministry in Galile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48203" cy="6858000"/>
          </a:xfrm>
          <a:prstGeom prst="rect">
            <a:avLst/>
          </a:prstGeom>
        </p:spPr>
      </p:pic>
      <p:sp>
        <p:nvSpPr>
          <p:cNvPr id="2" name="Rectangle 1"/>
          <p:cNvSpPr/>
          <p:nvPr/>
        </p:nvSpPr>
        <p:spPr bwMode="auto">
          <a:xfrm>
            <a:off x="6477000" y="838200"/>
            <a:ext cx="1447800" cy="6096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imes New Roman" charset="0"/>
              </a:rPr>
              <a:t>Zealots</a:t>
            </a:r>
            <a:endParaRPr kumimoji="0" lang="en-US" sz="3200" b="0" i="0" u="none" strike="noStrike" cap="none" normalizeH="0" baseline="0" dirty="0">
              <a:ln>
                <a:noFill/>
              </a:ln>
              <a:solidFill>
                <a:srgbClr val="FFFFFF"/>
              </a:solidFill>
              <a:effectLst/>
              <a:latin typeface="Times New Roman" charset="0"/>
            </a:endParaRPr>
          </a:p>
        </p:txBody>
      </p:sp>
      <p:sp>
        <p:nvSpPr>
          <p:cNvPr id="5" name="Rectangle 4"/>
          <p:cNvSpPr/>
          <p:nvPr/>
        </p:nvSpPr>
        <p:spPr bwMode="auto">
          <a:xfrm>
            <a:off x="6400800" y="3733800"/>
            <a:ext cx="1447800" cy="6096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imes New Roman" charset="0"/>
              </a:rPr>
              <a:t>Pagans</a:t>
            </a:r>
            <a:endParaRPr kumimoji="0" lang="en-US" sz="3200" b="0" i="0" u="none" strike="noStrike" cap="none" normalizeH="0" baseline="0" dirty="0">
              <a:ln>
                <a:noFill/>
              </a:ln>
              <a:solidFill>
                <a:srgbClr val="FFFFFF"/>
              </a:solidFill>
              <a:effectLst/>
              <a:latin typeface="Times New Roman" charset="0"/>
            </a:endParaRPr>
          </a:p>
        </p:txBody>
      </p:sp>
      <p:sp>
        <p:nvSpPr>
          <p:cNvPr id="6" name="Rectangle 5"/>
          <p:cNvSpPr/>
          <p:nvPr/>
        </p:nvSpPr>
        <p:spPr bwMode="auto">
          <a:xfrm>
            <a:off x="1295400" y="5943600"/>
            <a:ext cx="2133600" cy="6096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imes New Roman" charset="0"/>
              </a:rPr>
              <a:t>Samaritans</a:t>
            </a:r>
            <a:endParaRPr kumimoji="0" lang="en-US" sz="3200" b="0" i="0" u="none" strike="noStrike" cap="none" normalizeH="0" baseline="0" dirty="0">
              <a:ln>
                <a:noFill/>
              </a:ln>
              <a:solidFill>
                <a:srgbClr val="FFFFFF"/>
              </a:solidFill>
              <a:effectLst/>
              <a:latin typeface="Times New Roman" charset="0"/>
            </a:endParaRPr>
          </a:p>
        </p:txBody>
      </p:sp>
      <p:sp>
        <p:nvSpPr>
          <p:cNvPr id="7" name="Rectangle 6"/>
          <p:cNvSpPr/>
          <p:nvPr/>
        </p:nvSpPr>
        <p:spPr bwMode="auto">
          <a:xfrm>
            <a:off x="3657600" y="3352800"/>
            <a:ext cx="1981200" cy="6096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rgbClr val="FFFFFF"/>
                </a:solidFill>
                <a:effectLst/>
                <a:latin typeface="Times New Roman" charset="0"/>
              </a:rPr>
              <a:t>Herodians</a:t>
            </a:r>
            <a:endParaRPr kumimoji="0" lang="en-US" sz="3200" b="0" i="0" u="none" strike="noStrike" cap="none" normalizeH="0" baseline="0" dirty="0">
              <a:ln>
                <a:noFill/>
              </a:ln>
              <a:solidFill>
                <a:srgbClr val="FFFFFF"/>
              </a:solidFill>
              <a:effectLst/>
              <a:latin typeface="Times New Roman" charset="0"/>
            </a:endParaRPr>
          </a:p>
        </p:txBody>
      </p:sp>
      <p:sp>
        <p:nvSpPr>
          <p:cNvPr id="8" name="Rectangle 7"/>
          <p:cNvSpPr/>
          <p:nvPr/>
        </p:nvSpPr>
        <p:spPr bwMode="auto">
          <a:xfrm>
            <a:off x="3200400" y="838200"/>
            <a:ext cx="2743200" cy="6096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imes New Roman" charset="0"/>
              </a:rPr>
              <a:t>Religious Jews</a:t>
            </a:r>
            <a:endParaRPr kumimoji="0" lang="en-US" sz="3200" b="0" i="0" u="none" strike="noStrike" cap="none" normalizeH="0" baseline="0" dirty="0">
              <a:ln>
                <a:noFill/>
              </a:ln>
              <a:solidFill>
                <a:srgbClr val="FFFFFF"/>
              </a:solidFill>
              <a:effectLst/>
              <a:latin typeface="Times New Roman" charset="0"/>
            </a:endParaRPr>
          </a:p>
        </p:txBody>
      </p:sp>
    </p:spTree>
    <p:extLst>
      <p:ext uri="{BB962C8B-B14F-4D97-AF65-F5344CB8AC3E}">
        <p14:creationId xmlns:p14="http://schemas.microsoft.com/office/powerpoint/2010/main" val="275884331"/>
      </p:ext>
    </p:extLst>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6:14-15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14  Then those men, when they had seen the sign that Jesus did, said, “This is truly the Prophet who is to come into the world.”</a:t>
            </a:r>
          </a:p>
          <a:p>
            <a:pPr algn="l"/>
            <a:r>
              <a:rPr lang="en-US" sz="3200" dirty="0">
                <a:latin typeface="Frutiger 57Cn"/>
                <a:cs typeface="Frutiger 57Cn"/>
              </a:rPr>
              <a:t>15  Therefore </a:t>
            </a:r>
            <a:r>
              <a:rPr lang="en-US" sz="3200" i="1" dirty="0">
                <a:latin typeface="Frutiger 57Cn"/>
                <a:cs typeface="Frutiger 57Cn"/>
              </a:rPr>
              <a:t>when Jesus perceived that they were about to come and take Him by force to make Him king,</a:t>
            </a:r>
            <a:r>
              <a:rPr lang="en-US" sz="3200" dirty="0">
                <a:latin typeface="Frutiger 57Cn"/>
                <a:cs typeface="Frutiger 57Cn"/>
              </a:rPr>
              <a:t> He departed again to the mountain by Himself alone. </a:t>
            </a:r>
          </a:p>
        </p:txBody>
      </p:sp>
    </p:spTree>
    <p:extLst>
      <p:ext uri="{BB962C8B-B14F-4D97-AF65-F5344CB8AC3E}">
        <p14:creationId xmlns:p14="http://schemas.microsoft.com/office/powerpoint/2010/main" val="32974857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1:40-45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smtClean="0">
                <a:latin typeface="Frutiger 57Cn"/>
                <a:cs typeface="Frutiger 57Cn"/>
              </a:rPr>
              <a:t>43  </a:t>
            </a:r>
            <a:r>
              <a:rPr lang="en-US" sz="3200" dirty="0" smtClean="0">
                <a:latin typeface="Frutiger 57Cn"/>
                <a:cs typeface="Frutiger 57Cn"/>
              </a:rPr>
              <a:t>And </a:t>
            </a:r>
            <a:r>
              <a:rPr lang="en-US" sz="3200" dirty="0">
                <a:latin typeface="Frutiger 57Cn"/>
                <a:cs typeface="Frutiger 57Cn"/>
              </a:rPr>
              <a:t>He strictly warned him and sent him away at once</a:t>
            </a:r>
            <a:r>
              <a:rPr lang="en-US" sz="3200" dirty="0" smtClean="0">
                <a:latin typeface="Frutiger 57Cn"/>
                <a:cs typeface="Frutiger 57Cn"/>
              </a:rPr>
              <a:t>,</a:t>
            </a:r>
          </a:p>
          <a:p>
            <a:pPr algn="l"/>
            <a:r>
              <a:rPr lang="en-US" sz="3200" dirty="0" smtClean="0">
                <a:latin typeface="Frutiger 57Cn"/>
                <a:cs typeface="Frutiger 57Cn"/>
              </a:rPr>
              <a:t>44  and </a:t>
            </a:r>
            <a:r>
              <a:rPr lang="en-US" sz="3200" dirty="0">
                <a:latin typeface="Frutiger 57Cn"/>
                <a:cs typeface="Frutiger 57Cn"/>
              </a:rPr>
              <a:t>said to him, “See that you say nothing to anyone; but go your way, show yourself to the priest, and offer for your cleansing those things which Moses commanded, as a testimony to them.</a:t>
            </a:r>
            <a:r>
              <a:rPr lang="en-US" sz="3200" dirty="0" smtClean="0">
                <a:latin typeface="Frutiger 57Cn"/>
                <a:cs typeface="Frutiger 57Cn"/>
              </a:rPr>
              <a:t>”</a:t>
            </a:r>
          </a:p>
          <a:p>
            <a:pPr algn="l"/>
            <a:r>
              <a:rPr lang="en-US" sz="3200" dirty="0" smtClean="0">
                <a:latin typeface="Frutiger 57Cn"/>
                <a:cs typeface="Frutiger 57Cn"/>
              </a:rPr>
              <a:t>45  However</a:t>
            </a:r>
            <a:r>
              <a:rPr lang="en-US" sz="3200" dirty="0">
                <a:latin typeface="Frutiger 57Cn"/>
                <a:cs typeface="Frutiger 57Cn"/>
              </a:rPr>
              <a:t>, he went out and began to proclaim it freely, and to spread the matter, so that Jesus could no longer openly enter the city, but was outside in deserted places; and they came to Him from every direction</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5552610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Acts 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The former account I made, O </a:t>
            </a:r>
            <a:r>
              <a:rPr lang="en-US" sz="3200" dirty="0" err="1">
                <a:latin typeface="Frutiger 57Cn"/>
                <a:cs typeface="Frutiger 57Cn"/>
              </a:rPr>
              <a:t>Theophilus</a:t>
            </a:r>
            <a:r>
              <a:rPr lang="en-US" sz="3200" dirty="0">
                <a:latin typeface="Frutiger 57Cn"/>
                <a:cs typeface="Frutiger 57Cn"/>
              </a:rPr>
              <a:t>, of all that Jesus began both to do and </a:t>
            </a:r>
            <a:r>
              <a:rPr lang="en-US" sz="3200" dirty="0" smtClean="0">
                <a:latin typeface="Frutiger 57Cn"/>
                <a:cs typeface="Frutiger 57Cn"/>
              </a:rPr>
              <a:t>teach . . .</a:t>
            </a:r>
            <a:endParaRPr lang="en-US" sz="3200" dirty="0">
              <a:latin typeface="Frutiger 57Cn"/>
              <a:cs typeface="Frutiger 57Cn"/>
            </a:endParaRPr>
          </a:p>
        </p:txBody>
      </p:sp>
    </p:spTree>
    <p:extLst>
      <p:ext uri="{BB962C8B-B14F-4D97-AF65-F5344CB8AC3E}">
        <p14:creationId xmlns:p14="http://schemas.microsoft.com/office/powerpoint/2010/main" val="36110111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1:29-34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29  Now as soon as they had come out of the synagogue, they entered the house of Simon and Andrew, with James and John.</a:t>
            </a:r>
          </a:p>
          <a:p>
            <a:pPr algn="l"/>
            <a:r>
              <a:rPr lang="en-US" sz="3200" dirty="0" smtClean="0">
                <a:latin typeface="Frutiger 57Cn"/>
                <a:cs typeface="Frutiger 57Cn"/>
              </a:rPr>
              <a:t>30  But </a:t>
            </a:r>
            <a:r>
              <a:rPr lang="en-US" sz="3200" dirty="0">
                <a:latin typeface="Frutiger 57Cn"/>
                <a:cs typeface="Frutiger 57Cn"/>
              </a:rPr>
              <a:t>Simon’s wife’s mother lay sick with a fever</a:t>
            </a:r>
            <a:r>
              <a:rPr lang="en-US" sz="3200" dirty="0" smtClean="0">
                <a:latin typeface="Frutiger 57Cn"/>
                <a:cs typeface="Frutiger 57Cn"/>
              </a:rPr>
              <a:t>, and </a:t>
            </a:r>
            <a:r>
              <a:rPr lang="en-US" sz="3200" dirty="0">
                <a:latin typeface="Frutiger 57Cn"/>
                <a:cs typeface="Frutiger 57Cn"/>
              </a:rPr>
              <a:t>they told Him about her at once.</a:t>
            </a:r>
          </a:p>
          <a:p>
            <a:pPr algn="l"/>
            <a:r>
              <a:rPr lang="en-US" sz="3200" dirty="0" smtClean="0">
                <a:latin typeface="Frutiger 57Cn"/>
                <a:cs typeface="Frutiger 57Cn"/>
              </a:rPr>
              <a:t>31  So </a:t>
            </a:r>
            <a:r>
              <a:rPr lang="en-US" sz="3200" dirty="0">
                <a:latin typeface="Frutiger 57Cn"/>
                <a:cs typeface="Frutiger 57Cn"/>
              </a:rPr>
              <a:t>He came and took her by the hand and lifted her up, and immediately the fever left her. </a:t>
            </a:r>
            <a:r>
              <a:rPr lang="en-US" sz="3200" dirty="0" smtClean="0">
                <a:latin typeface="Frutiger 57Cn"/>
                <a:cs typeface="Frutiger 57Cn"/>
              </a:rPr>
              <a:t>And she </a:t>
            </a:r>
            <a:r>
              <a:rPr lang="en-US" sz="3200" dirty="0">
                <a:latin typeface="Frutiger 57Cn"/>
                <a:cs typeface="Frutiger 57Cn"/>
              </a:rPr>
              <a:t>served them</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7851784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Lessons/takeaways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1656725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Lessons/takeaways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514350" indent="-514350" algn="l">
              <a:buAutoNum type="arabicPeriod"/>
            </a:pPr>
            <a:r>
              <a:rPr lang="en-US" sz="3200" dirty="0" smtClean="0">
                <a:solidFill>
                  <a:srgbClr val="FFCC66"/>
                </a:solidFill>
                <a:latin typeface="Frutiger 57Cn"/>
                <a:cs typeface="Frutiger 57Cn"/>
              </a:rPr>
              <a:t>Jesus is our Savior, but He is also our Rescuer.</a:t>
            </a:r>
          </a:p>
          <a:p>
            <a:pPr algn="l"/>
            <a:endParaRPr lang="en-US" sz="3200" dirty="0">
              <a:latin typeface="Frutiger 57Cn"/>
              <a:cs typeface="Frutiger 57Cn"/>
            </a:endParaRPr>
          </a:p>
        </p:txBody>
      </p:sp>
    </p:spTree>
    <p:extLst>
      <p:ext uri="{BB962C8B-B14F-4D97-AF65-F5344CB8AC3E}">
        <p14:creationId xmlns:p14="http://schemas.microsoft.com/office/powerpoint/2010/main" val="22996165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Lessons/takeaways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514350" indent="-514350" algn="l">
              <a:buAutoNum type="arabicPeriod"/>
            </a:pPr>
            <a:r>
              <a:rPr lang="en-US" sz="3200" dirty="0" smtClean="0">
                <a:latin typeface="Frutiger 57Cn"/>
                <a:cs typeface="Frutiger 57Cn"/>
              </a:rPr>
              <a:t>Jesus is our Savior, but He is also our Rescuer.</a:t>
            </a:r>
          </a:p>
          <a:p>
            <a:pPr marL="514350" indent="-514350" algn="l">
              <a:buAutoNum type="arabicPeriod"/>
            </a:pPr>
            <a:r>
              <a:rPr lang="en-US" sz="3200" dirty="0" smtClean="0">
                <a:solidFill>
                  <a:srgbClr val="FFCC66"/>
                </a:solidFill>
                <a:latin typeface="Frutiger 57Cn"/>
                <a:cs typeface="Frutiger 57Cn"/>
              </a:rPr>
              <a:t>Jesus never turns people away.</a:t>
            </a:r>
          </a:p>
        </p:txBody>
      </p:sp>
    </p:spTree>
    <p:extLst>
      <p:ext uri="{BB962C8B-B14F-4D97-AF65-F5344CB8AC3E}">
        <p14:creationId xmlns:p14="http://schemas.microsoft.com/office/powerpoint/2010/main" val="33664345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Lessons/takeaways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514350" indent="-514350" algn="l">
              <a:buAutoNum type="arabicPeriod"/>
            </a:pPr>
            <a:r>
              <a:rPr lang="en-US" sz="3200" dirty="0" smtClean="0">
                <a:latin typeface="Frutiger 57Cn"/>
                <a:cs typeface="Frutiger 57Cn"/>
              </a:rPr>
              <a:t>Jesus is our Savior, but He is also our Rescuer.</a:t>
            </a:r>
          </a:p>
          <a:p>
            <a:pPr marL="514350" indent="-514350" algn="l">
              <a:buAutoNum type="arabicPeriod"/>
            </a:pPr>
            <a:r>
              <a:rPr lang="en-US" sz="3200" dirty="0" smtClean="0">
                <a:latin typeface="Frutiger 57Cn"/>
                <a:cs typeface="Frutiger 57Cn"/>
              </a:rPr>
              <a:t>Jesus never turns people away.</a:t>
            </a:r>
          </a:p>
          <a:p>
            <a:pPr marL="514350" indent="-514350" algn="l">
              <a:buAutoNum type="arabicPeriod"/>
            </a:pPr>
            <a:r>
              <a:rPr lang="en-US" sz="3200" dirty="0" smtClean="0">
                <a:solidFill>
                  <a:srgbClr val="FFCC66"/>
                </a:solidFill>
                <a:latin typeface="Frutiger 57Cn"/>
                <a:cs typeface="Frutiger 57Cn"/>
              </a:rPr>
              <a:t>Jesus needed quiet, alone time to spend with His heavenly Father—and so do we.</a:t>
            </a:r>
          </a:p>
          <a:p>
            <a:pPr algn="l"/>
            <a:endParaRPr lang="en-US" sz="3200" dirty="0">
              <a:latin typeface="Frutiger 57Cn"/>
              <a:cs typeface="Frutiger 57Cn"/>
            </a:endParaRPr>
          </a:p>
        </p:txBody>
      </p:sp>
    </p:spTree>
    <p:extLst>
      <p:ext uri="{BB962C8B-B14F-4D97-AF65-F5344CB8AC3E}">
        <p14:creationId xmlns:p14="http://schemas.microsoft.com/office/powerpoint/2010/main" val="19884290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Lessons/takeaways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514350" indent="-514350" algn="l">
              <a:buAutoNum type="arabicPeriod"/>
            </a:pPr>
            <a:r>
              <a:rPr lang="en-US" sz="3200" dirty="0" smtClean="0">
                <a:latin typeface="Frutiger 57Cn"/>
                <a:cs typeface="Frutiger 57Cn"/>
              </a:rPr>
              <a:t>Jesus is our Savior, but He is also our Rescuer.</a:t>
            </a:r>
          </a:p>
          <a:p>
            <a:pPr marL="514350" indent="-514350" algn="l">
              <a:buAutoNum type="arabicPeriod"/>
            </a:pPr>
            <a:r>
              <a:rPr lang="en-US" sz="3200" dirty="0" smtClean="0">
                <a:latin typeface="Frutiger 57Cn"/>
                <a:cs typeface="Frutiger 57Cn"/>
              </a:rPr>
              <a:t>Jesus never turns people away.</a:t>
            </a:r>
          </a:p>
          <a:p>
            <a:pPr marL="514350" indent="-514350" algn="l">
              <a:buAutoNum type="arabicPeriod"/>
            </a:pPr>
            <a:r>
              <a:rPr lang="en-US" sz="3200" dirty="0" smtClean="0">
                <a:latin typeface="Frutiger 57Cn"/>
                <a:cs typeface="Frutiger 57Cn"/>
              </a:rPr>
              <a:t>Jesus needed quiet, alone time to spend with His heavenly Father—and so do we.</a:t>
            </a:r>
          </a:p>
          <a:p>
            <a:pPr marL="514350" indent="-514350" algn="l">
              <a:buAutoNum type="arabicPeriod"/>
            </a:pPr>
            <a:r>
              <a:rPr lang="en-US" sz="3200" dirty="0" smtClean="0">
                <a:solidFill>
                  <a:srgbClr val="FFCC66"/>
                </a:solidFill>
                <a:latin typeface="Frutiger 57Cn"/>
                <a:cs typeface="Frutiger 57Cn"/>
              </a:rPr>
              <a:t>Sometimes God is unpredictable when it comes to our expectations.</a:t>
            </a:r>
          </a:p>
          <a:p>
            <a:pPr algn="l"/>
            <a:endParaRPr lang="en-US" sz="3200" dirty="0" smtClean="0">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6835833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Lessons/takeaways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514350" indent="-514350" algn="l">
              <a:buAutoNum type="arabicPeriod"/>
            </a:pPr>
            <a:r>
              <a:rPr lang="en-US" sz="3200" dirty="0" smtClean="0">
                <a:latin typeface="Frutiger 57Cn"/>
                <a:cs typeface="Frutiger 57Cn"/>
              </a:rPr>
              <a:t>Jesus is our Savior, but He is also our Rescuer.</a:t>
            </a:r>
          </a:p>
          <a:p>
            <a:pPr marL="514350" indent="-514350" algn="l">
              <a:buAutoNum type="arabicPeriod"/>
            </a:pPr>
            <a:r>
              <a:rPr lang="en-US" sz="3200" dirty="0" smtClean="0">
                <a:latin typeface="Frutiger 57Cn"/>
                <a:cs typeface="Frutiger 57Cn"/>
              </a:rPr>
              <a:t>Jesus never turns people away.</a:t>
            </a:r>
          </a:p>
          <a:p>
            <a:pPr marL="514350" indent="-514350" algn="l">
              <a:buAutoNum type="arabicPeriod"/>
            </a:pPr>
            <a:r>
              <a:rPr lang="en-US" sz="3200" dirty="0" smtClean="0">
                <a:latin typeface="Frutiger 57Cn"/>
                <a:cs typeface="Frutiger 57Cn"/>
              </a:rPr>
              <a:t>Jesus needed quiet, alone time to spend with His heavenly Father—and so do we.</a:t>
            </a:r>
          </a:p>
          <a:p>
            <a:pPr marL="514350" indent="-514350" algn="l">
              <a:buAutoNum type="arabicPeriod"/>
            </a:pPr>
            <a:r>
              <a:rPr lang="en-US" sz="3200" dirty="0" smtClean="0">
                <a:latin typeface="Frutiger 57Cn"/>
                <a:cs typeface="Frutiger 57Cn"/>
              </a:rPr>
              <a:t>Sometimes God is unpredictable when it comes to our expectations.</a:t>
            </a:r>
          </a:p>
          <a:p>
            <a:pPr marL="514350" indent="-514350" algn="l">
              <a:buAutoNum type="arabicPeriod"/>
            </a:pPr>
            <a:r>
              <a:rPr lang="en-US" sz="3200" dirty="0" smtClean="0">
                <a:solidFill>
                  <a:srgbClr val="FFCC66"/>
                </a:solidFill>
                <a:latin typeface="Frutiger 57Cn"/>
                <a:cs typeface="Frutiger 57Cn"/>
              </a:rPr>
              <a:t>Before our calling, we were like the leper—covered in our sins and cut off from God.</a:t>
            </a:r>
          </a:p>
        </p:txBody>
      </p:sp>
    </p:spTree>
    <p:extLst>
      <p:ext uri="{BB962C8B-B14F-4D97-AF65-F5344CB8AC3E}">
        <p14:creationId xmlns:p14="http://schemas.microsoft.com/office/powerpoint/2010/main" val="27722286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Ephesians 2:12 (NIV)</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12  Remember </a:t>
            </a:r>
            <a:r>
              <a:rPr lang="en-US" sz="3200" dirty="0">
                <a:latin typeface="Frutiger 57Cn"/>
                <a:cs typeface="Frutiger 57Cn"/>
              </a:rPr>
              <a:t>that at that time you were separate from Christ, excluded from citizenship in Israel and foreigners to the covenants of the promise, without hope and without God in the world.</a:t>
            </a:r>
          </a:p>
          <a:p>
            <a:pPr algn="l"/>
            <a:endParaRPr lang="en-US" sz="3200" dirty="0">
              <a:latin typeface="Frutiger 57Cn"/>
              <a:cs typeface="Frutiger 57Cn"/>
            </a:endParaRPr>
          </a:p>
        </p:txBody>
      </p:sp>
    </p:spTree>
    <p:extLst>
      <p:ext uri="{BB962C8B-B14F-4D97-AF65-F5344CB8AC3E}">
        <p14:creationId xmlns:p14="http://schemas.microsoft.com/office/powerpoint/2010/main" val="42024512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Lessons/takeaways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60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514350" indent="-514350" algn="l">
              <a:buAutoNum type="arabicPeriod"/>
            </a:pPr>
            <a:r>
              <a:rPr lang="en-US" sz="3200" dirty="0" smtClean="0">
                <a:latin typeface="Frutiger 57Cn"/>
                <a:cs typeface="Frutiger 57Cn"/>
              </a:rPr>
              <a:t>Jesus is our Savior, but He is also our Rescuer.</a:t>
            </a:r>
          </a:p>
          <a:p>
            <a:pPr marL="514350" indent="-514350" algn="l">
              <a:buAutoNum type="arabicPeriod"/>
            </a:pPr>
            <a:r>
              <a:rPr lang="en-US" sz="3200" dirty="0" smtClean="0">
                <a:latin typeface="Frutiger 57Cn"/>
                <a:cs typeface="Frutiger 57Cn"/>
              </a:rPr>
              <a:t>Jesus never turns people away.</a:t>
            </a:r>
          </a:p>
          <a:p>
            <a:pPr marL="514350" indent="-514350" algn="l">
              <a:buAutoNum type="arabicPeriod"/>
            </a:pPr>
            <a:r>
              <a:rPr lang="en-US" sz="3200" dirty="0" smtClean="0">
                <a:latin typeface="Frutiger 57Cn"/>
                <a:cs typeface="Frutiger 57Cn"/>
              </a:rPr>
              <a:t>Jesus needed quiet, alone time to spend with His heavenly Father—and so do we.</a:t>
            </a:r>
          </a:p>
          <a:p>
            <a:pPr marL="514350" indent="-514350" algn="l">
              <a:buAutoNum type="arabicPeriod"/>
            </a:pPr>
            <a:r>
              <a:rPr lang="en-US" sz="3200" dirty="0" smtClean="0">
                <a:latin typeface="Frutiger 57Cn"/>
                <a:cs typeface="Frutiger 57Cn"/>
              </a:rPr>
              <a:t>Sometimes God is unpredictable when it comes to our expectations.</a:t>
            </a:r>
          </a:p>
          <a:p>
            <a:pPr marL="514350" indent="-514350" algn="l">
              <a:buAutoNum type="arabicPeriod"/>
            </a:pPr>
            <a:r>
              <a:rPr lang="en-US" sz="3200" dirty="0" smtClean="0">
                <a:latin typeface="Frutiger 57Cn"/>
                <a:cs typeface="Frutiger 57Cn"/>
              </a:rPr>
              <a:t>Before our calling, we were like the leper—covered in our sins and cut off from God.</a:t>
            </a:r>
          </a:p>
          <a:p>
            <a:pPr marL="514350" indent="-514350" algn="l">
              <a:buAutoNum type="arabicPeriod"/>
            </a:pPr>
            <a:r>
              <a:rPr lang="en-US" sz="3200" dirty="0" smtClean="0">
                <a:solidFill>
                  <a:srgbClr val="FFCC66"/>
                </a:solidFill>
                <a:latin typeface="Frutiger 57Cn"/>
                <a:cs typeface="Frutiger 57Cn"/>
              </a:rPr>
              <a:t>God responds to those who want to be cleansed and seek Him to be cleansed.</a:t>
            </a:r>
          </a:p>
          <a:p>
            <a:pPr algn="l"/>
            <a:endParaRPr lang="en-US" sz="3200" dirty="0" smtClean="0">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2855083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Lessons/takeaways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514350" indent="-514350" algn="l">
              <a:buAutoNum type="arabicPeriod"/>
            </a:pPr>
            <a:r>
              <a:rPr lang="en-US" sz="3200" dirty="0" smtClean="0">
                <a:latin typeface="Frutiger 57Cn"/>
                <a:cs typeface="Frutiger 57Cn"/>
              </a:rPr>
              <a:t>Jesus is our Savior, but He is also our Rescuer.</a:t>
            </a:r>
          </a:p>
          <a:p>
            <a:pPr marL="514350" indent="-514350" algn="l">
              <a:buAutoNum type="arabicPeriod"/>
            </a:pPr>
            <a:r>
              <a:rPr lang="en-US" sz="3200" dirty="0" smtClean="0">
                <a:latin typeface="Frutiger 57Cn"/>
                <a:cs typeface="Frutiger 57Cn"/>
              </a:rPr>
              <a:t>Jesus never turns people away.</a:t>
            </a:r>
          </a:p>
          <a:p>
            <a:pPr marL="514350" indent="-514350" algn="l">
              <a:buAutoNum type="arabicPeriod"/>
            </a:pPr>
            <a:r>
              <a:rPr lang="en-US" sz="3200" dirty="0" smtClean="0">
                <a:latin typeface="Frutiger 57Cn"/>
                <a:cs typeface="Frutiger 57Cn"/>
              </a:rPr>
              <a:t>Jesus needed quiet, alone time to spend with His heavenly Father—and so do we.</a:t>
            </a:r>
          </a:p>
          <a:p>
            <a:pPr marL="514350" indent="-514350" algn="l">
              <a:buAutoNum type="arabicPeriod"/>
            </a:pPr>
            <a:r>
              <a:rPr lang="en-US" sz="3200" dirty="0" smtClean="0">
                <a:latin typeface="Frutiger 57Cn"/>
                <a:cs typeface="Frutiger 57Cn"/>
              </a:rPr>
              <a:t>Sometimes God is unpredictable when it comes to our expectations.</a:t>
            </a:r>
          </a:p>
          <a:p>
            <a:pPr marL="514350" indent="-514350" algn="l">
              <a:buAutoNum type="arabicPeriod"/>
            </a:pPr>
            <a:r>
              <a:rPr lang="en-US" sz="3200" dirty="0" smtClean="0">
                <a:latin typeface="Frutiger 57Cn"/>
                <a:cs typeface="Frutiger 57Cn"/>
              </a:rPr>
              <a:t>Before our calling, we were like the leper—covered in our sins and cut off from God.</a:t>
            </a:r>
          </a:p>
          <a:p>
            <a:pPr marL="514350" indent="-514350" algn="l">
              <a:buAutoNum type="arabicPeriod"/>
            </a:pPr>
            <a:r>
              <a:rPr lang="en-US" sz="3200" dirty="0" smtClean="0">
                <a:latin typeface="Frutiger 57Cn"/>
                <a:cs typeface="Frutiger 57Cn"/>
              </a:rPr>
              <a:t>God responds to those who want to be cleansed and seek Him to be cleansed.</a:t>
            </a:r>
          </a:p>
          <a:p>
            <a:pPr marL="514350" indent="-514350" algn="l">
              <a:buAutoNum type="arabicPeriod"/>
            </a:pPr>
            <a:r>
              <a:rPr lang="en-US" sz="3200" dirty="0" smtClean="0">
                <a:solidFill>
                  <a:srgbClr val="FFCC66"/>
                </a:solidFill>
                <a:latin typeface="Frutiger 57Cn"/>
                <a:cs typeface="Frutiger 57Cn"/>
              </a:rPr>
              <a:t>God uses “do and teach” with us.</a:t>
            </a:r>
          </a:p>
          <a:p>
            <a:pPr algn="l"/>
            <a:endParaRPr lang="en-US" sz="3200" dirty="0" smtClean="0">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31983135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38473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1:29-34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32  </a:t>
            </a:r>
            <a:r>
              <a:rPr lang="en-US" sz="3200" dirty="0">
                <a:latin typeface="Frutiger 57Cn"/>
                <a:cs typeface="Frutiger 57Cn"/>
              </a:rPr>
              <a:t>At evening, when the sun had set, they brought to Him all who were sick and those who were demon-possessed.</a:t>
            </a:r>
          </a:p>
          <a:p>
            <a:pPr algn="l"/>
            <a:r>
              <a:rPr lang="en-US" sz="3200" dirty="0">
                <a:latin typeface="Frutiger 57Cn"/>
                <a:cs typeface="Frutiger 57Cn"/>
              </a:rPr>
              <a:t>33  And the whole city was gathered together at the door.</a:t>
            </a:r>
          </a:p>
          <a:p>
            <a:pPr algn="l"/>
            <a:r>
              <a:rPr lang="en-US" sz="3200" dirty="0">
                <a:latin typeface="Frutiger 57Cn"/>
                <a:cs typeface="Frutiger 57Cn"/>
              </a:rPr>
              <a:t>34  Then He healed many who were sick with various diseases, and cast out many demons; and He did not allow the demons to speak, because they knew Him.</a:t>
            </a:r>
          </a:p>
        </p:txBody>
      </p:sp>
    </p:spTree>
    <p:extLst>
      <p:ext uri="{BB962C8B-B14F-4D97-AF65-F5344CB8AC3E}">
        <p14:creationId xmlns:p14="http://schemas.microsoft.com/office/powerpoint/2010/main" val="10633030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spTree>
    <p:extLst>
      <p:ext uri="{BB962C8B-B14F-4D97-AF65-F5344CB8AC3E}">
        <p14:creationId xmlns:p14="http://schemas.microsoft.com/office/powerpoint/2010/main" val="36555183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Four key questions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What does this teach us about the nature and character of God?</a:t>
            </a:r>
          </a:p>
          <a:p>
            <a:pPr algn="l"/>
            <a:endParaRPr lang="en-US" sz="3200" dirty="0" smtClean="0">
              <a:latin typeface="Frutiger 57Cn"/>
              <a:cs typeface="Frutiger 57Cn"/>
            </a:endParaRPr>
          </a:p>
          <a:p>
            <a:pPr algn="l"/>
            <a:r>
              <a:rPr lang="en-US" sz="3200" dirty="0" smtClean="0">
                <a:latin typeface="Frutiger 57Cn"/>
                <a:cs typeface="Frutiger 57Cn"/>
              </a:rPr>
              <a:t>What does this teach us about the way God interacts with His people and mankind?</a:t>
            </a:r>
            <a:endParaRPr lang="en-US" sz="3200" dirty="0">
              <a:latin typeface="Frutiger 57Cn"/>
              <a:cs typeface="Frutiger 57Cn"/>
            </a:endParaRPr>
          </a:p>
          <a:p>
            <a:pPr algn="l"/>
            <a:endParaRPr lang="en-US" sz="3200" dirty="0" smtClean="0">
              <a:latin typeface="Frutiger 57Cn"/>
              <a:cs typeface="Frutiger 57Cn"/>
            </a:endParaRPr>
          </a:p>
          <a:p>
            <a:pPr algn="l"/>
            <a:r>
              <a:rPr lang="en-US" sz="3200" dirty="0" smtClean="0">
                <a:latin typeface="Frutiger 57Cn"/>
                <a:cs typeface="Frutiger 57Cn"/>
              </a:rPr>
              <a:t>What does this mean for your relationship with </a:t>
            </a:r>
            <a:br>
              <a:rPr lang="en-US" sz="3200" dirty="0" smtClean="0">
                <a:latin typeface="Frutiger 57Cn"/>
                <a:cs typeface="Frutiger 57Cn"/>
              </a:rPr>
            </a:br>
            <a:r>
              <a:rPr lang="en-US" sz="3200" dirty="0" smtClean="0">
                <a:latin typeface="Frutiger 57Cn"/>
                <a:cs typeface="Frutiger 57Cn"/>
              </a:rPr>
              <a:t>God the Father and Jesus Christ?</a:t>
            </a:r>
          </a:p>
          <a:p>
            <a:pPr algn="l"/>
            <a:endParaRPr lang="en-US" sz="3200" dirty="0">
              <a:latin typeface="Frutiger 57Cn"/>
              <a:cs typeface="Frutiger 57Cn"/>
            </a:endParaRPr>
          </a:p>
          <a:p>
            <a:pPr algn="l"/>
            <a:r>
              <a:rPr lang="en-US" sz="3200" dirty="0" smtClean="0">
                <a:latin typeface="Frutiger 57Cn"/>
                <a:cs typeface="Frutiger 57Cn"/>
              </a:rPr>
              <a:t>What does this teach us about Satan, the adversary of God and mankind?</a:t>
            </a:r>
            <a:endParaRPr lang="en-US" sz="3200" dirty="0">
              <a:latin typeface="Frutiger 57Cn"/>
              <a:cs typeface="Frutiger 57Cn"/>
            </a:endParaRPr>
          </a:p>
        </p:txBody>
      </p:sp>
    </p:spTree>
    <p:extLst>
      <p:ext uri="{BB962C8B-B14F-4D97-AF65-F5344CB8AC3E}">
        <p14:creationId xmlns:p14="http://schemas.microsoft.com/office/powerpoint/2010/main" val="4549869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3" name="Picture 2" descr="theSynagogueAtCapernau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8305800" cy="8288034"/>
          </a:xfrm>
          <a:prstGeom prst="rect">
            <a:avLst/>
          </a:prstGeom>
        </p:spPr>
      </p:pic>
    </p:spTree>
    <p:extLst>
      <p:ext uri="{BB962C8B-B14F-4D97-AF65-F5344CB8AC3E}">
        <p14:creationId xmlns:p14="http://schemas.microsoft.com/office/powerpoint/2010/main" val="7203411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3" name="Picture 2" descr="mkisc43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10316059" cy="6858000"/>
          </a:xfrm>
          <a:prstGeom prst="rect">
            <a:avLst/>
          </a:prstGeom>
        </p:spPr>
      </p:pic>
    </p:spTree>
    <p:extLst>
      <p:ext uri="{BB962C8B-B14F-4D97-AF65-F5344CB8AC3E}">
        <p14:creationId xmlns:p14="http://schemas.microsoft.com/office/powerpoint/2010/main" val="9438518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3" name="Picture 2" descr="800px-Kafarnaum_BW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0"/>
            <a:ext cx="10351698" cy="6858000"/>
          </a:xfrm>
          <a:prstGeom prst="rect">
            <a:avLst/>
          </a:prstGeom>
        </p:spPr>
      </p:pic>
    </p:spTree>
    <p:extLst>
      <p:ext uri="{BB962C8B-B14F-4D97-AF65-F5344CB8AC3E}">
        <p14:creationId xmlns:p14="http://schemas.microsoft.com/office/powerpoint/2010/main" val="31265330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3" name="Picture 2" descr="CapernaumB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33" y="609600"/>
            <a:ext cx="9153897" cy="5638800"/>
          </a:xfrm>
          <a:prstGeom prst="rect">
            <a:avLst/>
          </a:prstGeom>
        </p:spPr>
      </p:pic>
    </p:spTree>
    <p:extLst>
      <p:ext uri="{BB962C8B-B14F-4D97-AF65-F5344CB8AC3E}">
        <p14:creationId xmlns:p14="http://schemas.microsoft.com/office/powerpoint/2010/main" val="42659245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3" name="Picture 2" descr="CapernaumAirel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4318"/>
            <a:ext cx="10321707" cy="6833682"/>
          </a:xfrm>
          <a:prstGeom prst="rect">
            <a:avLst/>
          </a:prstGeom>
        </p:spPr>
      </p:pic>
    </p:spTree>
    <p:extLst>
      <p:ext uri="{BB962C8B-B14F-4D97-AF65-F5344CB8AC3E}">
        <p14:creationId xmlns:p14="http://schemas.microsoft.com/office/powerpoint/2010/main" val="23434310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10:13-15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13  “Woe to you, </a:t>
            </a:r>
            <a:r>
              <a:rPr lang="en-US" sz="3200" dirty="0" err="1">
                <a:latin typeface="Frutiger 57Cn"/>
                <a:cs typeface="Frutiger 57Cn"/>
              </a:rPr>
              <a:t>Chorazin</a:t>
            </a:r>
            <a:r>
              <a:rPr lang="en-US" sz="3200" dirty="0">
                <a:latin typeface="Frutiger 57Cn"/>
                <a:cs typeface="Frutiger 57Cn"/>
              </a:rPr>
              <a:t>! Woe to you, Bethsaida! For if the mighty works which were done in you had been done in </a:t>
            </a:r>
            <a:r>
              <a:rPr lang="en-US" sz="3200" dirty="0" err="1">
                <a:latin typeface="Frutiger 57Cn"/>
                <a:cs typeface="Frutiger 57Cn"/>
              </a:rPr>
              <a:t>Tyre</a:t>
            </a:r>
            <a:r>
              <a:rPr lang="en-US" sz="3200" dirty="0">
                <a:latin typeface="Frutiger 57Cn"/>
                <a:cs typeface="Frutiger 57Cn"/>
              </a:rPr>
              <a:t> and Sidon, they would have repented long ago, sitting in sackcloth and ashes.</a:t>
            </a:r>
          </a:p>
          <a:p>
            <a:pPr algn="l"/>
            <a:r>
              <a:rPr lang="en-US" sz="3200" dirty="0">
                <a:latin typeface="Frutiger 57Cn"/>
                <a:cs typeface="Frutiger 57Cn"/>
              </a:rPr>
              <a:t>14  “But it will be more tolerable for </a:t>
            </a:r>
            <a:r>
              <a:rPr lang="en-US" sz="3200" dirty="0" err="1">
                <a:latin typeface="Frutiger 57Cn"/>
                <a:cs typeface="Frutiger 57Cn"/>
              </a:rPr>
              <a:t>Tyre</a:t>
            </a:r>
            <a:r>
              <a:rPr lang="en-US" sz="3200" dirty="0">
                <a:latin typeface="Frutiger 57Cn"/>
                <a:cs typeface="Frutiger 57Cn"/>
              </a:rPr>
              <a:t> and Sidon at the judgment than for you.</a:t>
            </a:r>
          </a:p>
          <a:p>
            <a:pPr algn="l"/>
            <a:r>
              <a:rPr lang="en-US" sz="3200" dirty="0">
                <a:latin typeface="Frutiger 57Cn"/>
                <a:cs typeface="Frutiger 57Cn"/>
              </a:rPr>
              <a:t>15  “And you, Capernaum, who are exalted to heaven, will be brought down to Hades.</a:t>
            </a:r>
          </a:p>
        </p:txBody>
      </p:sp>
    </p:spTree>
    <p:extLst>
      <p:ext uri="{BB962C8B-B14F-4D97-AF65-F5344CB8AC3E}">
        <p14:creationId xmlns:p14="http://schemas.microsoft.com/office/powerpoint/2010/main" val="39975608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8:16-17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01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16  When evening had come, they brought to Him many who were demon-possessed. And He cast out the spirits with a word, and healed all who were sick,</a:t>
            </a:r>
          </a:p>
          <a:p>
            <a:pPr algn="l"/>
            <a:r>
              <a:rPr lang="en-US" sz="3200" dirty="0">
                <a:latin typeface="Frutiger 57Cn"/>
                <a:cs typeface="Frutiger 57Cn"/>
              </a:rPr>
              <a:t>17  that it might be fulfilled which was spoken by Isaiah the prophet, saying: “He Himself took our infirmities And bore our sicknesses.”</a:t>
            </a:r>
          </a:p>
        </p:txBody>
      </p:sp>
    </p:spTree>
    <p:extLst>
      <p:ext uri="{BB962C8B-B14F-4D97-AF65-F5344CB8AC3E}">
        <p14:creationId xmlns:p14="http://schemas.microsoft.com/office/powerpoint/2010/main" val="23103922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Isaiah 53:4-5</a:t>
            </a: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 Surely He has borne our </a:t>
            </a:r>
            <a:r>
              <a:rPr lang="en-US" sz="3200" dirty="0" err="1">
                <a:latin typeface="Frutiger 57Cn"/>
                <a:cs typeface="Frutiger 57Cn"/>
              </a:rPr>
              <a:t>griefs</a:t>
            </a:r>
            <a:r>
              <a:rPr lang="en-US" sz="3200" dirty="0">
                <a:latin typeface="Frutiger 57Cn"/>
                <a:cs typeface="Frutiger 57Cn"/>
              </a:rPr>
              <a:t> and carried our sorrows; yet we esteemed Him stricken, smitten by God, and afflicted.</a:t>
            </a:r>
          </a:p>
          <a:p>
            <a:pPr algn="l"/>
            <a:r>
              <a:rPr lang="en-US" sz="3200" dirty="0">
                <a:latin typeface="Frutiger 57Cn"/>
                <a:cs typeface="Frutiger 57Cn"/>
              </a:rPr>
              <a:t>5 But He was wounded for our transgressions, He was bruised for our iniquities; the chastisement for our peace was upon Him, and by His stripes we are healed.</a:t>
            </a:r>
          </a:p>
        </p:txBody>
      </p:sp>
    </p:spTree>
    <p:extLst>
      <p:ext uri="{BB962C8B-B14F-4D97-AF65-F5344CB8AC3E}">
        <p14:creationId xmlns:p14="http://schemas.microsoft.com/office/powerpoint/2010/main" val="23829418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4" name="Picture 3" descr="Capernaum-synagogue-interi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7732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3" name="Picture 2" descr="synagogue-at-capernau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5209"/>
          </a:xfrm>
          <a:prstGeom prst="rect">
            <a:avLst/>
          </a:prstGeom>
        </p:spPr>
      </p:pic>
    </p:spTree>
    <p:extLst>
      <p:ext uri="{BB962C8B-B14F-4D97-AF65-F5344CB8AC3E}">
        <p14:creationId xmlns:p14="http://schemas.microsoft.com/office/powerpoint/2010/main" val="14421495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BL Frutiger Black"/>
        <a:ea typeface=""/>
        <a:cs typeface=""/>
      </a:majorFont>
      <a:minorFont>
        <a:latin typeface="B Frutiger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HD:Old Mac Files:Microsoft Office 98:Templates:Presentation Designs:Fireball</Template>
  <TotalTime>42120</TotalTime>
  <Words>1804</Words>
  <Application>Microsoft Macintosh PowerPoint</Application>
  <PresentationFormat>On-screen Show (4:3)</PresentationFormat>
  <Paragraphs>114</Paragraphs>
  <Slides>46</Slides>
  <Notes>33</Notes>
  <HiddenSlides>0</HiddenSlides>
  <MMClips>0</MMClip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Fireball</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Ideas for The Good News  </dc:title>
  <dc:creator/>
  <cp:lastModifiedBy>Scott Ashley</cp:lastModifiedBy>
  <cp:revision>971</cp:revision>
  <cp:lastPrinted>2002-04-29T19:33:49Z</cp:lastPrinted>
  <dcterms:created xsi:type="dcterms:W3CDTF">2002-04-29T15:32:00Z</dcterms:created>
  <dcterms:modified xsi:type="dcterms:W3CDTF">2013-12-21T09:17:55Z</dcterms:modified>
</cp:coreProperties>
</file>